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1"/>
  </p:notesMasterIdLst>
  <p:sldIdLst>
    <p:sldId id="256" r:id="rId2"/>
    <p:sldId id="267" r:id="rId3"/>
    <p:sldId id="257" r:id="rId4"/>
    <p:sldId id="268" r:id="rId5"/>
    <p:sldId id="258" r:id="rId6"/>
    <p:sldId id="259" r:id="rId7"/>
    <p:sldId id="260" r:id="rId8"/>
    <p:sldId id="265" r:id="rId9"/>
    <p:sldId id="262" r:id="rId10"/>
    <p:sldId id="266" r:id="rId11"/>
    <p:sldId id="269" r:id="rId12"/>
    <p:sldId id="278" r:id="rId13"/>
    <p:sldId id="261" r:id="rId14"/>
    <p:sldId id="270" r:id="rId15"/>
    <p:sldId id="271" r:id="rId16"/>
    <p:sldId id="276" r:id="rId17"/>
    <p:sldId id="272"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4"/>
    <p:restoredTop sz="94643"/>
  </p:normalViewPr>
  <p:slideViewPr>
    <p:cSldViewPr snapToGrid="0" snapToObjects="1">
      <p:cViewPr varScale="1">
        <p:scale>
          <a:sx n="86" d="100"/>
          <a:sy n="86" d="100"/>
        </p:scale>
        <p:origin x="46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1B1B9-D114-48EE-87D1-A7051C05E539}" type="datetimeFigureOut">
              <a:rPr lang="en-US" smtClean="0"/>
              <a:t>10/3/2017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81786-8FAF-4BE0-8618-8AB7AF3F74E1}" type="slidenum">
              <a:rPr lang="en-US" smtClean="0"/>
              <a:t>‹#›</a:t>
            </a:fld>
            <a:endParaRPr lang="en-US"/>
          </a:p>
        </p:txBody>
      </p:sp>
    </p:spTree>
    <p:extLst>
      <p:ext uri="{BB962C8B-B14F-4D97-AF65-F5344CB8AC3E}">
        <p14:creationId xmlns:p14="http://schemas.microsoft.com/office/powerpoint/2010/main" val="179637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bull market transaction cost is  high enough</a:t>
            </a:r>
            <a:r>
              <a:rPr lang="en-US" baseline="0" dirty="0" smtClean="0"/>
              <a:t> relative to transaction cost in bear market. </a:t>
            </a:r>
            <a:r>
              <a:rPr lang="en-US" altLang="zh-CN" baseline="0" dirty="0" smtClean="0"/>
              <a:t>Investors are willing to hold more stocks to save on the transaction cost because bear market is usually shorter in average.</a:t>
            </a:r>
            <a:endParaRPr lang="en-US" dirty="0"/>
          </a:p>
        </p:txBody>
      </p:sp>
      <p:sp>
        <p:nvSpPr>
          <p:cNvPr id="4" name="Slide Number Placeholder 3"/>
          <p:cNvSpPr>
            <a:spLocks noGrp="1"/>
          </p:cNvSpPr>
          <p:nvPr>
            <p:ph type="sldNum" sz="quarter" idx="10"/>
          </p:nvPr>
        </p:nvSpPr>
        <p:spPr/>
        <p:txBody>
          <a:bodyPr/>
          <a:lstStyle/>
          <a:p>
            <a:fld id="{15D81786-8FAF-4BE0-8618-8AB7AF3F74E1}" type="slidenum">
              <a:rPr lang="en-US" smtClean="0"/>
              <a:t>11</a:t>
            </a:fld>
            <a:endParaRPr lang="en-US"/>
          </a:p>
        </p:txBody>
      </p:sp>
    </p:spTree>
    <p:extLst>
      <p:ext uri="{BB962C8B-B14F-4D97-AF65-F5344CB8AC3E}">
        <p14:creationId xmlns:p14="http://schemas.microsoft.com/office/powerpoint/2010/main" val="398396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model,</a:t>
            </a:r>
            <a:r>
              <a:rPr lang="en-US" baseline="0" dirty="0" smtClean="0"/>
              <a:t> we can see the holding period is shorter. Trading frequency is higher. Total transaction cost is higher. Thus, investors are willing to pay more liquidity </a:t>
            </a:r>
            <a:r>
              <a:rPr lang="en-US" baseline="0" dirty="0" err="1" smtClean="0"/>
              <a:t>premia</a:t>
            </a:r>
            <a:r>
              <a:rPr lang="en-US" baseline="0" dirty="0" smtClean="0"/>
              <a:t> in order to have zero transaction cost, which is consistent with the result shown in slide  12. Also, the shape of these two models are difference because this model introduced two regimes. In the single regime, lower risk aversion means larger holding of stocks, high risk tolerance. </a:t>
            </a:r>
            <a:r>
              <a:rPr lang="en-US" altLang="zh-CN" baseline="0" dirty="0" smtClean="0"/>
              <a:t>Investors can hold stock for a long time and also reduce rebalancing cost. In the regime switch model, however, the investors need to take regime change future cost into consideration. They are thus, more willing to trade more frequent in one regime instead of have a large amount of transaction cost at the regime switching time. Especially when they have lower risk aversion, they have more holding of stocks.</a:t>
            </a:r>
            <a:endParaRPr lang="en-US" dirty="0"/>
          </a:p>
        </p:txBody>
      </p:sp>
      <p:sp>
        <p:nvSpPr>
          <p:cNvPr id="4" name="Slide Number Placeholder 3"/>
          <p:cNvSpPr>
            <a:spLocks noGrp="1"/>
          </p:cNvSpPr>
          <p:nvPr>
            <p:ph type="sldNum" sz="quarter" idx="10"/>
          </p:nvPr>
        </p:nvSpPr>
        <p:spPr/>
        <p:txBody>
          <a:bodyPr/>
          <a:lstStyle/>
          <a:p>
            <a:fld id="{15D81786-8FAF-4BE0-8618-8AB7AF3F74E1}" type="slidenum">
              <a:rPr lang="en-US" smtClean="0"/>
              <a:t>14</a:t>
            </a:fld>
            <a:endParaRPr lang="en-US"/>
          </a:p>
        </p:txBody>
      </p:sp>
    </p:spTree>
    <p:extLst>
      <p:ext uri="{BB962C8B-B14F-4D97-AF65-F5344CB8AC3E}">
        <p14:creationId xmlns:p14="http://schemas.microsoft.com/office/powerpoint/2010/main" val="422468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LPTC in this model is much higher than </a:t>
            </a:r>
            <a:r>
              <a:rPr lang="en-US" baseline="0" dirty="0" err="1" smtClean="0"/>
              <a:t>Constantinides</a:t>
            </a:r>
            <a:r>
              <a:rPr lang="en-US" baseline="0" dirty="0" smtClean="0"/>
              <a:t>. To have a LPTC higher enough to explain the premium puzzle need a frequency of bull regime switch as high as 2, which means a bull market can only last for 0.6 years. This is against the empirical observation. Thus, changing to a </a:t>
            </a:r>
            <a:r>
              <a:rPr lang="en-US" baseline="0" dirty="0" err="1" smtClean="0"/>
              <a:t>schocastic</a:t>
            </a:r>
            <a:r>
              <a:rPr lang="en-US" baseline="0" dirty="0" smtClean="0"/>
              <a:t> and two regime model is still not enough to explain the premium puzzle. However, the next graph which shows the LPTC as a function of expected return in bear regime confirm our hypothesis that LPTC has a first order effect on expected return and thus asset pricing.</a:t>
            </a:r>
            <a:endParaRPr lang="en-US" dirty="0"/>
          </a:p>
        </p:txBody>
      </p:sp>
      <p:sp>
        <p:nvSpPr>
          <p:cNvPr id="4" name="Slide Number Placeholder 3"/>
          <p:cNvSpPr>
            <a:spLocks noGrp="1"/>
          </p:cNvSpPr>
          <p:nvPr>
            <p:ph type="sldNum" sz="quarter" idx="10"/>
          </p:nvPr>
        </p:nvSpPr>
        <p:spPr/>
        <p:txBody>
          <a:bodyPr/>
          <a:lstStyle/>
          <a:p>
            <a:fld id="{15D81786-8FAF-4BE0-8618-8AB7AF3F74E1}" type="slidenum">
              <a:rPr lang="en-US" smtClean="0"/>
              <a:t>17</a:t>
            </a:fld>
            <a:endParaRPr lang="en-US"/>
          </a:p>
        </p:txBody>
      </p:sp>
    </p:spTree>
    <p:extLst>
      <p:ext uri="{BB962C8B-B14F-4D97-AF65-F5344CB8AC3E}">
        <p14:creationId xmlns:p14="http://schemas.microsoft.com/office/powerpoint/2010/main" val="26387858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10/3/2017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10/3/2017</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10/3/2017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Liquidity</a:t>
            </a:r>
            <a:r>
              <a:rPr lang="zh-CN" altLang="en-US" dirty="0" smtClean="0"/>
              <a:t> </a:t>
            </a:r>
            <a:r>
              <a:rPr lang="en-US" altLang="zh-CN" dirty="0" err="1" smtClean="0"/>
              <a:t>Premia</a:t>
            </a:r>
            <a:r>
              <a:rPr lang="zh-CN" altLang="en-US" dirty="0" smtClean="0"/>
              <a:t> </a:t>
            </a:r>
            <a:r>
              <a:rPr lang="en-US" altLang="zh-CN" dirty="0" smtClean="0"/>
              <a:t>&amp;</a:t>
            </a:r>
            <a:r>
              <a:rPr lang="zh-CN" altLang="en-US" dirty="0" smtClean="0"/>
              <a:t> </a:t>
            </a:r>
            <a:r>
              <a:rPr lang="en-US" altLang="zh-CN" dirty="0" smtClean="0"/>
              <a:t>Transaction</a:t>
            </a:r>
            <a:r>
              <a:rPr lang="zh-CN" altLang="en-US" dirty="0" smtClean="0"/>
              <a:t> </a:t>
            </a:r>
            <a:r>
              <a:rPr lang="en-US" altLang="zh-CN" dirty="0" smtClean="0"/>
              <a:t>costs</a:t>
            </a:r>
            <a:endParaRPr lang="en-US" dirty="0"/>
          </a:p>
        </p:txBody>
      </p:sp>
      <p:sp>
        <p:nvSpPr>
          <p:cNvPr id="3" name="Subtitle 2"/>
          <p:cNvSpPr>
            <a:spLocks noGrp="1"/>
          </p:cNvSpPr>
          <p:nvPr>
            <p:ph type="subTitle" idx="1"/>
          </p:nvPr>
        </p:nvSpPr>
        <p:spPr/>
        <p:txBody>
          <a:bodyPr>
            <a:normAutofit fontScale="77500" lnSpcReduction="20000"/>
          </a:bodyPr>
          <a:lstStyle/>
          <a:p>
            <a:r>
              <a:rPr lang="en-US" altLang="zh-CN" dirty="0" smtClean="0"/>
              <a:t>Authors:</a:t>
            </a:r>
            <a:r>
              <a:rPr lang="zh-CN" altLang="en-US" dirty="0" smtClean="0"/>
              <a:t> </a:t>
            </a:r>
            <a:r>
              <a:rPr lang="en-US" altLang="zh-CN" dirty="0" smtClean="0"/>
              <a:t>Bong</a:t>
            </a:r>
            <a:r>
              <a:rPr lang="zh-CN" altLang="en-US" dirty="0" smtClean="0"/>
              <a:t> </a:t>
            </a:r>
            <a:r>
              <a:rPr lang="en-US" altLang="zh-CN" dirty="0" err="1" smtClean="0"/>
              <a:t>Gyu</a:t>
            </a:r>
            <a:r>
              <a:rPr lang="zh-CN" altLang="en-US" dirty="0" smtClean="0"/>
              <a:t> </a:t>
            </a:r>
            <a:r>
              <a:rPr lang="en-US" altLang="zh-CN" dirty="0" smtClean="0"/>
              <a:t>Jang,</a:t>
            </a:r>
            <a:r>
              <a:rPr lang="zh-CN" altLang="en-US" dirty="0" smtClean="0"/>
              <a:t> </a:t>
            </a:r>
            <a:r>
              <a:rPr lang="en-US" altLang="zh-CN" dirty="0" err="1" smtClean="0"/>
              <a:t>Hyeng</a:t>
            </a:r>
            <a:r>
              <a:rPr lang="zh-CN" altLang="en-US" dirty="0" smtClean="0"/>
              <a:t> </a:t>
            </a:r>
            <a:r>
              <a:rPr lang="en-US" altLang="zh-CN" dirty="0" err="1" smtClean="0"/>
              <a:t>Keun</a:t>
            </a:r>
            <a:r>
              <a:rPr lang="zh-CN" altLang="en-US" dirty="0" smtClean="0"/>
              <a:t> </a:t>
            </a:r>
            <a:r>
              <a:rPr lang="en-US" altLang="zh-CN" dirty="0" smtClean="0"/>
              <a:t>Koo,</a:t>
            </a:r>
            <a:r>
              <a:rPr lang="zh-CN" altLang="en-US" dirty="0" smtClean="0"/>
              <a:t> </a:t>
            </a:r>
            <a:r>
              <a:rPr lang="en-US" altLang="zh-CN" dirty="0" smtClean="0"/>
              <a:t>Hong</a:t>
            </a:r>
            <a:r>
              <a:rPr lang="zh-CN" altLang="en-US" dirty="0" smtClean="0"/>
              <a:t> </a:t>
            </a:r>
            <a:r>
              <a:rPr lang="en-US" altLang="zh-CN" dirty="0" smtClean="0"/>
              <a:t>Liu</a:t>
            </a:r>
            <a:r>
              <a:rPr lang="zh-CN" altLang="en-US" dirty="0" smtClean="0"/>
              <a:t> </a:t>
            </a:r>
            <a:r>
              <a:rPr lang="en-US" altLang="zh-CN" dirty="0" smtClean="0"/>
              <a:t>and</a:t>
            </a:r>
            <a:r>
              <a:rPr lang="zh-CN" altLang="en-US" dirty="0" smtClean="0"/>
              <a:t> </a:t>
            </a:r>
            <a:r>
              <a:rPr lang="en-US" altLang="zh-CN" dirty="0" smtClean="0"/>
              <a:t>Mark</a:t>
            </a:r>
            <a:r>
              <a:rPr lang="zh-CN" altLang="en-US" dirty="0" smtClean="0"/>
              <a:t> </a:t>
            </a:r>
            <a:r>
              <a:rPr lang="en-US" altLang="zh-CN" dirty="0" err="1" smtClean="0"/>
              <a:t>Loewenstein</a:t>
            </a:r>
            <a:endParaRPr lang="en-US" altLang="zh-CN" dirty="0" smtClean="0"/>
          </a:p>
          <a:p>
            <a:r>
              <a:rPr lang="en-US" altLang="zh-CN" dirty="0" smtClean="0"/>
              <a:t>Published</a:t>
            </a:r>
            <a:r>
              <a:rPr lang="zh-CN" altLang="en-US" dirty="0" smtClean="0"/>
              <a:t> </a:t>
            </a:r>
            <a:r>
              <a:rPr lang="en-US" altLang="zh-CN" dirty="0" smtClean="0"/>
              <a:t>on:</a:t>
            </a:r>
            <a:r>
              <a:rPr lang="zh-CN" altLang="en-US" dirty="0" smtClean="0"/>
              <a:t> </a:t>
            </a:r>
            <a:r>
              <a:rPr lang="en-US" altLang="zh-CN" dirty="0" smtClean="0"/>
              <a:t>Journal</a:t>
            </a:r>
            <a:r>
              <a:rPr lang="zh-CN" altLang="en-US" dirty="0" smtClean="0"/>
              <a:t> </a:t>
            </a:r>
            <a:r>
              <a:rPr lang="en-US" altLang="zh-CN" dirty="0" smtClean="0"/>
              <a:t>of</a:t>
            </a:r>
            <a:r>
              <a:rPr lang="zh-CN" altLang="en-US" dirty="0" smtClean="0"/>
              <a:t> </a:t>
            </a:r>
            <a:r>
              <a:rPr lang="en-US" altLang="zh-CN" dirty="0" smtClean="0"/>
              <a:t>Finance</a:t>
            </a:r>
          </a:p>
          <a:p>
            <a:r>
              <a:rPr lang="en-US" altLang="zh-CN" dirty="0" smtClean="0"/>
              <a:t>Presenter:</a:t>
            </a:r>
            <a:r>
              <a:rPr lang="zh-CN" altLang="en-US" dirty="0" smtClean="0"/>
              <a:t> </a:t>
            </a:r>
            <a:r>
              <a:rPr lang="en-US" altLang="zh-CN" dirty="0" smtClean="0"/>
              <a:t>Sijia</a:t>
            </a:r>
            <a:r>
              <a:rPr lang="zh-CN" altLang="en-US" dirty="0" smtClean="0"/>
              <a:t> </a:t>
            </a:r>
            <a:r>
              <a:rPr lang="en-US" altLang="zh-CN" dirty="0" smtClean="0"/>
              <a:t>Lou</a:t>
            </a:r>
            <a:endParaRPr lang="en-US" dirty="0"/>
          </a:p>
        </p:txBody>
      </p:sp>
    </p:spTree>
    <p:extLst>
      <p:ext uri="{BB962C8B-B14F-4D97-AF65-F5344CB8AC3E}">
        <p14:creationId xmlns:p14="http://schemas.microsoft.com/office/powerpoint/2010/main" val="1982056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Ratios</a:t>
            </a:r>
            <a:endParaRPr lang="en-US" dirty="0"/>
          </a:p>
        </p:txBody>
      </p:sp>
      <p:sp>
        <p:nvSpPr>
          <p:cNvPr id="3" name="Content Placeholder 2"/>
          <p:cNvSpPr>
            <a:spLocks noGrp="1"/>
          </p:cNvSpPr>
          <p:nvPr>
            <p:ph idx="1"/>
          </p:nvPr>
        </p:nvSpPr>
        <p:spPr>
          <a:xfrm>
            <a:off x="1069847" y="2121408"/>
            <a:ext cx="10682881" cy="4349730"/>
          </a:xfrm>
        </p:spPr>
        <p:txBody>
          <a:bodyPr>
            <a:normAutofit/>
          </a:bodyPr>
          <a:lstStyle/>
          <a:p>
            <a:r>
              <a:rPr lang="en-US" altLang="zh-CN" dirty="0" smtClean="0"/>
              <a:t>With</a:t>
            </a:r>
            <a:r>
              <a:rPr lang="zh-CN" altLang="en-US" dirty="0" smtClean="0"/>
              <a:t> </a:t>
            </a:r>
            <a:r>
              <a:rPr lang="en-US" altLang="zh-CN" dirty="0" smtClean="0"/>
              <a:t>Transaction</a:t>
            </a:r>
            <a:r>
              <a:rPr lang="zh-CN" altLang="en-US" dirty="0" smtClean="0"/>
              <a:t> </a:t>
            </a:r>
            <a:r>
              <a:rPr lang="en-US" altLang="zh-CN" dirty="0" smtClean="0"/>
              <a:t>Cost</a:t>
            </a:r>
          </a:p>
          <a:p>
            <a:r>
              <a:rPr lang="en-US" altLang="zh-CN" dirty="0" smtClean="0"/>
              <a:t>Calculate through the model that includes transaction cost</a:t>
            </a:r>
            <a:endParaRPr lang="en-US" altLang="zh-CN" dirty="0"/>
          </a:p>
          <a:p>
            <a:r>
              <a:rPr lang="en-US" altLang="zh-CN" b="1" dirty="0" smtClean="0"/>
              <a:t>Stock</a:t>
            </a:r>
            <a:r>
              <a:rPr lang="zh-CN" altLang="en-US" b="1" dirty="0" smtClean="0"/>
              <a:t> </a:t>
            </a:r>
            <a:r>
              <a:rPr lang="en-US" altLang="zh-CN" b="1" dirty="0" smtClean="0"/>
              <a:t>to</a:t>
            </a:r>
            <a:r>
              <a:rPr lang="zh-CN" altLang="en-US" b="1" dirty="0" smtClean="0"/>
              <a:t> </a:t>
            </a:r>
            <a:r>
              <a:rPr lang="en-US" altLang="zh-CN" b="1" dirty="0" smtClean="0"/>
              <a:t>liquidated</a:t>
            </a:r>
            <a:r>
              <a:rPr lang="zh-CN" altLang="en-US" b="1" dirty="0" smtClean="0"/>
              <a:t> </a:t>
            </a:r>
            <a:r>
              <a:rPr lang="en-US" altLang="zh-CN" b="1" dirty="0" smtClean="0"/>
              <a:t>wealth</a:t>
            </a:r>
            <a:r>
              <a:rPr lang="zh-CN" altLang="en-US" b="1" dirty="0" smtClean="0"/>
              <a:t> </a:t>
            </a:r>
            <a:r>
              <a:rPr lang="en-US" altLang="zh-CN" b="1" dirty="0" smtClean="0"/>
              <a:t>ratio:</a:t>
            </a:r>
          </a:p>
          <a:p>
            <a:r>
              <a:rPr lang="en-US" altLang="zh-CN" dirty="0" smtClean="0"/>
              <a:t>Bull:</a:t>
            </a:r>
            <a:r>
              <a:rPr lang="zh-CN" altLang="en-US" dirty="0" smtClean="0"/>
              <a:t> </a:t>
            </a:r>
            <a:r>
              <a:rPr lang="en-US" altLang="zh-CN" dirty="0" smtClean="0"/>
              <a:t>1.9469-2.8934</a:t>
            </a:r>
          </a:p>
          <a:p>
            <a:r>
              <a:rPr lang="en-US" altLang="zh-CN" dirty="0" smtClean="0"/>
              <a:t>Bear:</a:t>
            </a:r>
            <a:r>
              <a:rPr lang="zh-CN" altLang="en-US" dirty="0" smtClean="0"/>
              <a:t> </a:t>
            </a:r>
            <a:r>
              <a:rPr lang="en-US" altLang="zh-CN" dirty="0" smtClean="0"/>
              <a:t>0.6005-0.9183 </a:t>
            </a:r>
            <a:r>
              <a:rPr lang="en-US" altLang="zh-CN" dirty="0" smtClean="0">
                <a:solidFill>
                  <a:srgbClr val="FF0000"/>
                </a:solidFill>
              </a:rPr>
              <a:t>&gt; 0.6612 (No transaction cost)</a:t>
            </a:r>
            <a:endParaRPr lang="en-US" altLang="zh-CN" dirty="0" smtClean="0">
              <a:solidFill>
                <a:srgbClr val="FF0000"/>
              </a:solidFill>
            </a:endParaRPr>
          </a:p>
          <a:p>
            <a:r>
              <a:rPr lang="en-US" altLang="zh-CN" b="1" dirty="0"/>
              <a:t>Consumption</a:t>
            </a:r>
            <a:r>
              <a:rPr lang="zh-CN" altLang="en-US" b="1" dirty="0"/>
              <a:t> </a:t>
            </a:r>
            <a:r>
              <a:rPr lang="en-US" altLang="zh-CN" b="1" dirty="0"/>
              <a:t>to</a:t>
            </a:r>
            <a:r>
              <a:rPr lang="zh-CN" altLang="en-US" b="1" dirty="0"/>
              <a:t> </a:t>
            </a:r>
            <a:r>
              <a:rPr lang="en-US" altLang="zh-CN" b="1" dirty="0"/>
              <a:t>wealth</a:t>
            </a:r>
            <a:r>
              <a:rPr lang="zh-CN" altLang="en-US" b="1" dirty="0"/>
              <a:t> </a:t>
            </a:r>
            <a:r>
              <a:rPr lang="en-US" altLang="zh-CN" b="1" dirty="0"/>
              <a:t>ratio:</a:t>
            </a:r>
          </a:p>
          <a:p>
            <a:r>
              <a:rPr lang="en-US" dirty="0" smtClean="0"/>
              <a:t>Around 12.5% in both regimes</a:t>
            </a:r>
            <a:endParaRPr lang="en-US" dirty="0"/>
          </a:p>
        </p:txBody>
      </p:sp>
    </p:spTree>
    <p:extLst>
      <p:ext uri="{BB962C8B-B14F-4D97-AF65-F5344CB8AC3E}">
        <p14:creationId xmlns:p14="http://schemas.microsoft.com/office/powerpoint/2010/main" val="1531831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Trading</a:t>
            </a:r>
            <a:r>
              <a:rPr lang="zh-CN" altLang="en-US" dirty="0" smtClean="0"/>
              <a:t> </a:t>
            </a:r>
            <a:r>
              <a:rPr lang="en-US" altLang="zh-CN" dirty="0" smtClean="0"/>
              <a:t>strategy</a:t>
            </a:r>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864" y="2093976"/>
            <a:ext cx="5524500" cy="3416300"/>
          </a:xfrm>
          <a:prstGeom prst="rect">
            <a:avLst/>
          </a:prstGeom>
        </p:spPr>
      </p:pic>
      <p:sp>
        <p:nvSpPr>
          <p:cNvPr id="7" name="Content Placeholder 6"/>
          <p:cNvSpPr>
            <a:spLocks noGrp="1"/>
          </p:cNvSpPr>
          <p:nvPr>
            <p:ph idx="1"/>
          </p:nvPr>
        </p:nvSpPr>
        <p:spPr>
          <a:xfrm>
            <a:off x="2523046" y="5510276"/>
            <a:ext cx="7152003" cy="101166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X axis represents the transaction cost in the bull market.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Y axis represents the fraction of wealth invested in stock</a:t>
            </a:r>
            <a:endParaRPr lang="en-US" dirty="0"/>
          </a:p>
        </p:txBody>
      </p:sp>
      <p:cxnSp>
        <p:nvCxnSpPr>
          <p:cNvPr id="4" name="Straight Connector 3"/>
          <p:cNvCxnSpPr/>
          <p:nvPr/>
        </p:nvCxnSpPr>
        <p:spPr>
          <a:xfrm>
            <a:off x="7207630" y="2950284"/>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207630" y="4582430"/>
            <a:ext cx="129091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695976" y="4321884"/>
            <a:ext cx="1546412" cy="923330"/>
          </a:xfrm>
          <a:prstGeom prst="rect">
            <a:avLst/>
          </a:prstGeom>
          <a:noFill/>
        </p:spPr>
        <p:txBody>
          <a:bodyPr wrap="square" rtlCol="0">
            <a:spAutoFit/>
          </a:bodyPr>
          <a:lstStyle/>
          <a:p>
            <a:r>
              <a:rPr lang="en-US" dirty="0" smtClean="0">
                <a:solidFill>
                  <a:srgbClr val="FF0000"/>
                </a:solidFill>
              </a:rPr>
              <a:t>Higher Transaction Cost</a:t>
            </a:r>
            <a:endParaRPr lang="en-US" dirty="0">
              <a:solidFill>
                <a:srgbClr val="FF0000"/>
              </a:solidFill>
            </a:endParaRPr>
          </a:p>
        </p:txBody>
      </p:sp>
    </p:spTree>
    <p:extLst>
      <p:ext uri="{BB962C8B-B14F-4D97-AF65-F5344CB8AC3E}">
        <p14:creationId xmlns:p14="http://schemas.microsoft.com/office/powerpoint/2010/main" val="1864536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strategy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7018" y="2309836"/>
            <a:ext cx="5004057" cy="2705239"/>
          </a:xfrm>
          <a:prstGeom prst="rect">
            <a:avLst/>
          </a:prstGeom>
        </p:spPr>
      </p:pic>
      <p:sp>
        <p:nvSpPr>
          <p:cNvPr id="5" name="Content Placeholder 6"/>
          <p:cNvSpPr txBox="1">
            <a:spLocks/>
          </p:cNvSpPr>
          <p:nvPr/>
        </p:nvSpPr>
        <p:spPr>
          <a:xfrm>
            <a:off x="2523046" y="5254811"/>
            <a:ext cx="7152003" cy="101166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spcBef>
                <a:spcPts val="0"/>
              </a:spcBef>
              <a:buClrTx/>
              <a:buSzTx/>
              <a:buFontTx/>
              <a:buNone/>
              <a:defRPr/>
            </a:pPr>
            <a:r>
              <a:rPr lang="en-US" dirty="0" smtClean="0"/>
              <a:t>X axis represents the transaction cost in the bull market. </a:t>
            </a:r>
          </a:p>
          <a:p>
            <a:pPr marL="0" indent="0">
              <a:lnSpc>
                <a:spcPct val="100000"/>
              </a:lnSpc>
              <a:spcBef>
                <a:spcPts val="0"/>
              </a:spcBef>
              <a:buClrTx/>
              <a:buSzTx/>
              <a:buFontTx/>
              <a:buNone/>
              <a:defRPr/>
            </a:pPr>
            <a:r>
              <a:rPr lang="en-US" dirty="0" smtClean="0"/>
              <a:t>Y axis represents the average liquidity premium to transaction cost ratio (LPTC)</a:t>
            </a:r>
            <a:endParaRPr lang="en-US" dirty="0"/>
          </a:p>
        </p:txBody>
      </p:sp>
    </p:spTree>
    <p:extLst>
      <p:ext uri="{BB962C8B-B14F-4D97-AF65-F5344CB8AC3E}">
        <p14:creationId xmlns:p14="http://schemas.microsoft.com/office/powerpoint/2010/main" val="2098531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Findings</a:t>
            </a:r>
            <a:endParaRPr lang="en-US" dirty="0"/>
          </a:p>
        </p:txBody>
      </p:sp>
      <p:sp>
        <p:nvSpPr>
          <p:cNvPr id="3" name="Content Placeholder 2"/>
          <p:cNvSpPr>
            <a:spLocks noGrp="1"/>
          </p:cNvSpPr>
          <p:nvPr>
            <p:ph idx="1"/>
          </p:nvPr>
        </p:nvSpPr>
        <p:spPr/>
        <p:txBody>
          <a:bodyPr/>
          <a:lstStyle/>
          <a:p>
            <a:endParaRPr lang="en-US" altLang="zh-CN" dirty="0" smtClean="0"/>
          </a:p>
          <a:p>
            <a:r>
              <a:rPr lang="en-US" altLang="zh-CN" dirty="0" smtClean="0"/>
              <a:t>Change in parameters in bull market has much more impact on optimal policy because bull market usually lasts longer.</a:t>
            </a:r>
          </a:p>
          <a:p>
            <a:r>
              <a:rPr lang="en-US" altLang="zh-CN" dirty="0" smtClean="0"/>
              <a:t>LPTC(Liquidity</a:t>
            </a:r>
            <a:r>
              <a:rPr lang="zh-CN" altLang="en-US" dirty="0" smtClean="0"/>
              <a:t> </a:t>
            </a:r>
            <a:r>
              <a:rPr lang="en-US" altLang="zh-CN" dirty="0" smtClean="0"/>
              <a:t>premium</a:t>
            </a:r>
            <a:r>
              <a:rPr lang="zh-CN" altLang="en-US" dirty="0" smtClean="0"/>
              <a:t> </a:t>
            </a:r>
            <a:r>
              <a:rPr lang="en-US" altLang="zh-CN" dirty="0" smtClean="0"/>
              <a:t>to</a:t>
            </a:r>
            <a:r>
              <a:rPr lang="zh-CN" altLang="en-US" dirty="0" smtClean="0"/>
              <a:t> </a:t>
            </a:r>
            <a:r>
              <a:rPr lang="en-US" altLang="zh-CN" dirty="0" smtClean="0"/>
              <a:t>transaction</a:t>
            </a:r>
            <a:r>
              <a:rPr lang="zh-CN" altLang="en-US" dirty="0" smtClean="0"/>
              <a:t> </a:t>
            </a:r>
            <a:r>
              <a:rPr lang="en-US" altLang="zh-CN" dirty="0" smtClean="0"/>
              <a:t>cost</a:t>
            </a:r>
            <a:r>
              <a:rPr lang="zh-CN" altLang="en-US" dirty="0" smtClean="0"/>
              <a:t> </a:t>
            </a:r>
            <a:r>
              <a:rPr lang="en-US" altLang="zh-CN" dirty="0" smtClean="0"/>
              <a:t>ratio)</a:t>
            </a:r>
            <a:r>
              <a:rPr lang="zh-CN" altLang="en-US" dirty="0" smtClean="0"/>
              <a:t> </a:t>
            </a:r>
            <a:r>
              <a:rPr lang="en-US" altLang="zh-CN" dirty="0" smtClean="0"/>
              <a:t>could</a:t>
            </a:r>
            <a:r>
              <a:rPr lang="zh-CN" altLang="en-US" dirty="0" smtClean="0"/>
              <a:t> </a:t>
            </a:r>
            <a:r>
              <a:rPr lang="en-US" altLang="zh-CN" dirty="0" smtClean="0"/>
              <a:t>be</a:t>
            </a:r>
            <a:r>
              <a:rPr lang="zh-CN" altLang="en-US" dirty="0" smtClean="0"/>
              <a:t> </a:t>
            </a:r>
            <a:r>
              <a:rPr lang="en-US" altLang="zh-CN" dirty="0" smtClean="0"/>
              <a:t>well</a:t>
            </a:r>
            <a:r>
              <a:rPr lang="zh-CN" altLang="en-US" dirty="0" smtClean="0"/>
              <a:t> </a:t>
            </a:r>
            <a:r>
              <a:rPr lang="en-US" altLang="zh-CN" dirty="0" smtClean="0"/>
              <a:t>above</a:t>
            </a:r>
            <a:r>
              <a:rPr lang="zh-CN" altLang="en-US" dirty="0" smtClean="0"/>
              <a:t> </a:t>
            </a:r>
            <a:r>
              <a:rPr lang="en-US" altLang="zh-CN" dirty="0" smtClean="0"/>
              <a:t>one</a:t>
            </a:r>
          </a:p>
          <a:p>
            <a:r>
              <a:rPr lang="en-US" altLang="zh-CN" dirty="0" smtClean="0"/>
              <a:t>The</a:t>
            </a:r>
            <a:r>
              <a:rPr lang="zh-CN" altLang="en-US" dirty="0" smtClean="0"/>
              <a:t> </a:t>
            </a:r>
            <a:r>
              <a:rPr lang="en-US" altLang="zh-CN" dirty="0" smtClean="0"/>
              <a:t>ratio</a:t>
            </a:r>
            <a:r>
              <a:rPr lang="zh-CN" altLang="en-US" dirty="0" smtClean="0"/>
              <a:t> </a:t>
            </a:r>
            <a:r>
              <a:rPr lang="en-US" altLang="zh-CN" dirty="0" smtClean="0"/>
              <a:t>is</a:t>
            </a:r>
            <a:r>
              <a:rPr lang="zh-CN" altLang="en-US" dirty="0" smtClean="0"/>
              <a:t> </a:t>
            </a:r>
            <a:r>
              <a:rPr lang="en-US" altLang="zh-CN" dirty="0" smtClean="0"/>
              <a:t>usually</a:t>
            </a:r>
            <a:r>
              <a:rPr lang="zh-CN" altLang="en-US" dirty="0" smtClean="0"/>
              <a:t> </a:t>
            </a:r>
            <a:r>
              <a:rPr lang="en-US" altLang="zh-CN" dirty="0" smtClean="0"/>
              <a:t>4</a:t>
            </a:r>
            <a:r>
              <a:rPr lang="zh-CN" altLang="en-US" dirty="0" smtClean="0"/>
              <a:t> </a:t>
            </a:r>
            <a:r>
              <a:rPr lang="en-US" altLang="zh-CN" dirty="0" smtClean="0"/>
              <a:t>times</a:t>
            </a:r>
            <a:r>
              <a:rPr lang="zh-CN" altLang="en-US" dirty="0" smtClean="0"/>
              <a:t> </a:t>
            </a:r>
            <a:r>
              <a:rPr lang="en-US" altLang="zh-CN" dirty="0" smtClean="0"/>
              <a:t>or</a:t>
            </a:r>
            <a:r>
              <a:rPr lang="zh-CN" altLang="en-US" dirty="0" smtClean="0"/>
              <a:t> </a:t>
            </a:r>
            <a:r>
              <a:rPr lang="en-US" altLang="zh-CN" dirty="0" smtClean="0"/>
              <a:t>even</a:t>
            </a:r>
            <a:r>
              <a:rPr lang="zh-CN" altLang="en-US" dirty="0" smtClean="0"/>
              <a:t> </a:t>
            </a:r>
            <a:r>
              <a:rPr lang="en-US" altLang="zh-CN" dirty="0" smtClean="0"/>
              <a:t>10</a:t>
            </a:r>
            <a:r>
              <a:rPr lang="zh-CN" altLang="en-US" dirty="0" smtClean="0"/>
              <a:t> </a:t>
            </a:r>
            <a:r>
              <a:rPr lang="en-US" altLang="zh-CN" dirty="0" smtClean="0"/>
              <a:t>times</a:t>
            </a:r>
            <a:r>
              <a:rPr lang="zh-CN" altLang="en-US" dirty="0" smtClean="0"/>
              <a:t> </a:t>
            </a:r>
            <a:r>
              <a:rPr lang="en-US" altLang="zh-CN" dirty="0" smtClean="0"/>
              <a:t>higher</a:t>
            </a:r>
            <a:r>
              <a:rPr lang="zh-CN" altLang="en-US" dirty="0" smtClean="0"/>
              <a:t> </a:t>
            </a:r>
            <a:r>
              <a:rPr lang="en-US" altLang="zh-CN" dirty="0" smtClean="0"/>
              <a:t>than</a:t>
            </a:r>
            <a:r>
              <a:rPr lang="zh-CN" altLang="en-US" dirty="0" smtClean="0"/>
              <a:t> </a:t>
            </a:r>
            <a:r>
              <a:rPr lang="en-US" altLang="zh-CN" dirty="0" smtClean="0"/>
              <a:t>the</a:t>
            </a:r>
            <a:r>
              <a:rPr lang="zh-CN" altLang="en-US" dirty="0" smtClean="0"/>
              <a:t> </a:t>
            </a:r>
            <a:r>
              <a:rPr lang="en-US" altLang="zh-CN" dirty="0" smtClean="0"/>
              <a:t>findings</a:t>
            </a:r>
            <a:r>
              <a:rPr lang="zh-CN" altLang="en-US" dirty="0" smtClean="0"/>
              <a:t> </a:t>
            </a:r>
            <a:r>
              <a:rPr lang="en-US" altLang="zh-CN" dirty="0" smtClean="0"/>
              <a:t>in</a:t>
            </a:r>
            <a:r>
              <a:rPr lang="zh-CN" altLang="en-US" dirty="0" smtClean="0"/>
              <a:t> </a:t>
            </a:r>
            <a:r>
              <a:rPr lang="en-US" altLang="zh-CN" dirty="0" err="1" smtClean="0"/>
              <a:t>Constantinides</a:t>
            </a:r>
            <a:r>
              <a:rPr lang="en-US" altLang="zh-CN" dirty="0" smtClean="0"/>
              <a:t>.</a:t>
            </a:r>
          </a:p>
          <a:p>
            <a:endParaRPr lang="en-US" dirty="0"/>
          </a:p>
        </p:txBody>
      </p:sp>
    </p:spTree>
    <p:extLst>
      <p:ext uri="{BB962C8B-B14F-4D97-AF65-F5344CB8AC3E}">
        <p14:creationId xmlns:p14="http://schemas.microsoft.com/office/powerpoint/2010/main" val="1940355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Comparison</a:t>
            </a:r>
            <a:r>
              <a:rPr lang="zh-CN" altLang="en-US" dirty="0" smtClean="0"/>
              <a:t> </a:t>
            </a:r>
            <a:r>
              <a:rPr lang="en-US" altLang="zh-CN" dirty="0" smtClean="0"/>
              <a:t>With</a:t>
            </a:r>
            <a:r>
              <a:rPr lang="zh-CN" altLang="en-US" dirty="0" smtClean="0"/>
              <a:t> </a:t>
            </a:r>
            <a:r>
              <a:rPr lang="en-US" altLang="zh-CN" dirty="0" err="1" smtClean="0"/>
              <a:t>constantinides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7425" y="1870994"/>
            <a:ext cx="5143500" cy="3606800"/>
          </a:xfrm>
        </p:spPr>
      </p:pic>
      <p:sp>
        <p:nvSpPr>
          <p:cNvPr id="4" name="Content Placeholder 6"/>
          <p:cNvSpPr txBox="1">
            <a:spLocks/>
          </p:cNvSpPr>
          <p:nvPr/>
        </p:nvSpPr>
        <p:spPr>
          <a:xfrm>
            <a:off x="2574406" y="5477794"/>
            <a:ext cx="7152003" cy="101166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spcBef>
                <a:spcPts val="0"/>
              </a:spcBef>
              <a:buClrTx/>
              <a:buSzTx/>
              <a:buFontTx/>
              <a:buNone/>
              <a:defRPr/>
            </a:pPr>
            <a:r>
              <a:rPr lang="en-US" dirty="0"/>
              <a:t>Y</a:t>
            </a:r>
            <a:r>
              <a:rPr lang="en-US" dirty="0" smtClean="0"/>
              <a:t> axis represents the expected time from purchase to sale( stock) </a:t>
            </a:r>
          </a:p>
          <a:p>
            <a:pPr marL="0" indent="0">
              <a:lnSpc>
                <a:spcPct val="100000"/>
              </a:lnSpc>
              <a:spcBef>
                <a:spcPts val="0"/>
              </a:spcBef>
              <a:buClrTx/>
              <a:buSzTx/>
              <a:buFontTx/>
              <a:buNone/>
              <a:defRPr/>
            </a:pPr>
            <a:r>
              <a:rPr lang="en-US" dirty="0"/>
              <a:t>X</a:t>
            </a:r>
            <a:r>
              <a:rPr lang="en-US" dirty="0" smtClean="0"/>
              <a:t> axis represents risk aversion</a:t>
            </a:r>
            <a:endParaRPr lang="en-US" dirty="0"/>
          </a:p>
        </p:txBody>
      </p:sp>
      <p:cxnSp>
        <p:nvCxnSpPr>
          <p:cNvPr id="5" name="Straight Arrow Connector 4"/>
          <p:cNvCxnSpPr/>
          <p:nvPr/>
        </p:nvCxnSpPr>
        <p:spPr>
          <a:xfrm flipV="1">
            <a:off x="2729753" y="3038962"/>
            <a:ext cx="0" cy="1344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96612" y="3092824"/>
            <a:ext cx="0" cy="1344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0447" y="3092824"/>
            <a:ext cx="1398494" cy="1477328"/>
          </a:xfrm>
          <a:prstGeom prst="rect">
            <a:avLst/>
          </a:prstGeom>
          <a:noFill/>
        </p:spPr>
        <p:txBody>
          <a:bodyPr wrap="square" rtlCol="0">
            <a:spAutoFit/>
          </a:bodyPr>
          <a:lstStyle/>
          <a:p>
            <a:r>
              <a:rPr lang="en-US" dirty="0" smtClean="0">
                <a:solidFill>
                  <a:srgbClr val="FF0000"/>
                </a:solidFill>
              </a:rPr>
              <a:t>Investors trade more frequently  in this model</a:t>
            </a:r>
            <a:endParaRPr lang="en-US" dirty="0">
              <a:solidFill>
                <a:srgbClr val="FF0000"/>
              </a:solidFill>
            </a:endParaRPr>
          </a:p>
        </p:txBody>
      </p:sp>
      <p:sp>
        <p:nvSpPr>
          <p:cNvPr id="12" name="Down Arrow 11"/>
          <p:cNvSpPr/>
          <p:nvPr/>
        </p:nvSpPr>
        <p:spPr>
          <a:xfrm>
            <a:off x="1631671" y="4739425"/>
            <a:ext cx="283429" cy="2833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30849" y="5192034"/>
            <a:ext cx="1398494" cy="923330"/>
          </a:xfrm>
          <a:prstGeom prst="rect">
            <a:avLst/>
          </a:prstGeom>
          <a:noFill/>
        </p:spPr>
        <p:txBody>
          <a:bodyPr wrap="square" rtlCol="0">
            <a:spAutoFit/>
          </a:bodyPr>
          <a:lstStyle/>
          <a:p>
            <a:r>
              <a:rPr lang="en-US" dirty="0" smtClean="0">
                <a:solidFill>
                  <a:srgbClr val="FF0000"/>
                </a:solidFill>
              </a:rPr>
              <a:t>Higher transaction cost</a:t>
            </a:r>
            <a:endParaRPr lang="en-US" dirty="0">
              <a:solidFill>
                <a:srgbClr val="FF0000"/>
              </a:solidFill>
            </a:endParaRPr>
          </a:p>
        </p:txBody>
      </p:sp>
    </p:spTree>
    <p:extLst>
      <p:ext uri="{BB962C8B-B14F-4D97-AF65-F5344CB8AC3E}">
        <p14:creationId xmlns:p14="http://schemas.microsoft.com/office/powerpoint/2010/main" val="74519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Comparison</a:t>
            </a:r>
            <a:r>
              <a:rPr lang="zh-CN" altLang="en-US" dirty="0" smtClean="0"/>
              <a:t> </a:t>
            </a:r>
            <a:r>
              <a:rPr lang="en-US" altLang="zh-CN" dirty="0" smtClean="0"/>
              <a:t>with</a:t>
            </a:r>
            <a:r>
              <a:rPr lang="zh-CN" altLang="en-US" dirty="0" smtClean="0"/>
              <a:t> </a:t>
            </a:r>
            <a:r>
              <a:rPr lang="en-US" altLang="zh-CN" dirty="0" err="1" smtClean="0"/>
              <a:t>constantinides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575" y="2235200"/>
            <a:ext cx="5308413" cy="3504018"/>
          </a:xfrm>
        </p:spPr>
      </p:pic>
      <p:sp>
        <p:nvSpPr>
          <p:cNvPr id="5" name="Content Placeholder 6"/>
          <p:cNvSpPr txBox="1">
            <a:spLocks/>
          </p:cNvSpPr>
          <p:nvPr/>
        </p:nvSpPr>
        <p:spPr>
          <a:xfrm>
            <a:off x="2523046" y="5693294"/>
            <a:ext cx="7152003" cy="101166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spcBef>
                <a:spcPts val="0"/>
              </a:spcBef>
              <a:buClrTx/>
              <a:buSzTx/>
              <a:buFontTx/>
              <a:buNone/>
              <a:defRPr/>
            </a:pPr>
            <a:r>
              <a:rPr lang="en-US" dirty="0"/>
              <a:t>Y</a:t>
            </a:r>
            <a:r>
              <a:rPr lang="en-US" dirty="0" smtClean="0"/>
              <a:t> axis represents the Bull regime’s discounted lifetime transaction costs as a fraction of the liquidated wealth</a:t>
            </a:r>
          </a:p>
          <a:p>
            <a:pPr marL="0" indent="0">
              <a:lnSpc>
                <a:spcPct val="100000"/>
              </a:lnSpc>
              <a:spcBef>
                <a:spcPts val="0"/>
              </a:spcBef>
              <a:buClrTx/>
              <a:buSzTx/>
              <a:buFontTx/>
              <a:buNone/>
              <a:defRPr/>
            </a:pPr>
            <a:r>
              <a:rPr lang="en-US" dirty="0"/>
              <a:t>X</a:t>
            </a:r>
            <a:r>
              <a:rPr lang="en-US" dirty="0" smtClean="0"/>
              <a:t> axis represents Risk Aversion</a:t>
            </a:r>
            <a:endParaRPr lang="en-US" dirty="0"/>
          </a:p>
        </p:txBody>
      </p:sp>
      <p:cxnSp>
        <p:nvCxnSpPr>
          <p:cNvPr id="6" name="Straight Arrow Connector 5"/>
          <p:cNvCxnSpPr/>
          <p:nvPr/>
        </p:nvCxnSpPr>
        <p:spPr>
          <a:xfrm flipH="1" flipV="1">
            <a:off x="4043966" y="4237149"/>
            <a:ext cx="12879" cy="643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584879" y="4559121"/>
            <a:ext cx="0" cy="425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90186" y="4803820"/>
            <a:ext cx="0" cy="270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64817" y="3525544"/>
            <a:ext cx="1398494" cy="923330"/>
          </a:xfrm>
          <a:prstGeom prst="rect">
            <a:avLst/>
          </a:prstGeom>
          <a:noFill/>
        </p:spPr>
        <p:txBody>
          <a:bodyPr wrap="square" rtlCol="0">
            <a:spAutoFit/>
          </a:bodyPr>
          <a:lstStyle/>
          <a:p>
            <a:r>
              <a:rPr lang="en-US" dirty="0" smtClean="0">
                <a:solidFill>
                  <a:srgbClr val="FF0000"/>
                </a:solidFill>
              </a:rPr>
              <a:t>Higher transaction cost</a:t>
            </a:r>
            <a:endParaRPr lang="en-US" dirty="0">
              <a:solidFill>
                <a:srgbClr val="FF0000"/>
              </a:solidFill>
            </a:endParaRPr>
          </a:p>
        </p:txBody>
      </p:sp>
    </p:spTree>
    <p:extLst>
      <p:ext uri="{BB962C8B-B14F-4D97-AF65-F5344CB8AC3E}">
        <p14:creationId xmlns:p14="http://schemas.microsoft.com/office/powerpoint/2010/main" val="7725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Comparison</a:t>
            </a:r>
            <a:r>
              <a:rPr lang="zh-CN" altLang="en-US" dirty="0" smtClean="0"/>
              <a:t> </a:t>
            </a:r>
            <a:r>
              <a:rPr lang="en-US" altLang="zh-CN" dirty="0" smtClean="0"/>
              <a:t>with</a:t>
            </a:r>
            <a:r>
              <a:rPr lang="zh-CN" altLang="en-US" dirty="0" smtClean="0"/>
              <a:t> </a:t>
            </a:r>
            <a:r>
              <a:rPr lang="en-US" altLang="zh-CN" dirty="0" err="1" smtClean="0"/>
              <a:t>Constantinides</a:t>
            </a:r>
            <a:endParaRPr lang="en-US" dirty="0"/>
          </a:p>
        </p:txBody>
      </p:sp>
      <p:sp>
        <p:nvSpPr>
          <p:cNvPr id="3" name="Content Placeholder 2"/>
          <p:cNvSpPr>
            <a:spLocks noGrp="1"/>
          </p:cNvSpPr>
          <p:nvPr>
            <p:ph idx="1"/>
          </p:nvPr>
        </p:nvSpPr>
        <p:spPr/>
        <p:txBody>
          <a:bodyPr/>
          <a:lstStyle/>
          <a:p>
            <a:r>
              <a:rPr lang="en-US" dirty="0" smtClean="0"/>
              <a:t>Much higher transaction cost</a:t>
            </a:r>
          </a:p>
          <a:p>
            <a:r>
              <a:rPr lang="en-US" dirty="0" smtClean="0"/>
              <a:t>Liquidity </a:t>
            </a:r>
            <a:r>
              <a:rPr lang="en-US" dirty="0" err="1" smtClean="0"/>
              <a:t>Premia</a:t>
            </a:r>
            <a:r>
              <a:rPr lang="en-US" dirty="0" smtClean="0"/>
              <a:t> to transaction cost much higher</a:t>
            </a:r>
          </a:p>
          <a:p>
            <a:r>
              <a:rPr lang="en-US" dirty="0" smtClean="0"/>
              <a:t>Transaction cost along with a stochastic investment opportunity set has much more impact on expected return and asset pricing than what were stated in the standard literature.</a:t>
            </a:r>
            <a:endParaRPr lang="en-US" dirty="0"/>
          </a:p>
        </p:txBody>
      </p:sp>
    </p:spTree>
    <p:extLst>
      <p:ext uri="{BB962C8B-B14F-4D97-AF65-F5344CB8AC3E}">
        <p14:creationId xmlns:p14="http://schemas.microsoft.com/office/powerpoint/2010/main" val="487359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Bull</a:t>
            </a:r>
            <a:r>
              <a:rPr lang="zh-CN" altLang="en-US" dirty="0" smtClean="0"/>
              <a:t> </a:t>
            </a:r>
            <a:r>
              <a:rPr lang="en-US" altLang="zh-CN" dirty="0" smtClean="0"/>
              <a:t>&amp;</a:t>
            </a:r>
            <a:r>
              <a:rPr lang="zh-CN" altLang="en-US" dirty="0" smtClean="0"/>
              <a:t> </a:t>
            </a:r>
            <a:r>
              <a:rPr lang="en-US" altLang="zh-CN" dirty="0" smtClean="0"/>
              <a:t>Bear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5248" y="2768600"/>
            <a:ext cx="4953000" cy="27559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00" y="2794000"/>
            <a:ext cx="4914900" cy="2730500"/>
          </a:xfrm>
          <a:prstGeom prst="rect">
            <a:avLst/>
          </a:prstGeom>
        </p:spPr>
      </p:pic>
      <p:sp>
        <p:nvSpPr>
          <p:cNvPr id="6" name="Content Placeholder 6"/>
          <p:cNvSpPr txBox="1">
            <a:spLocks/>
          </p:cNvSpPr>
          <p:nvPr/>
        </p:nvSpPr>
        <p:spPr>
          <a:xfrm>
            <a:off x="785612" y="5693294"/>
            <a:ext cx="4687910" cy="1011660"/>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spcBef>
                <a:spcPts val="0"/>
              </a:spcBef>
              <a:buClrTx/>
              <a:buSzTx/>
              <a:buFontTx/>
              <a:buNone/>
              <a:defRPr/>
            </a:pPr>
            <a:r>
              <a:rPr lang="en-US" dirty="0"/>
              <a:t>Y</a:t>
            </a:r>
            <a:r>
              <a:rPr lang="en-US" dirty="0" smtClean="0"/>
              <a:t> axis represents the Liquidity premium to transaction cost ratio (LPTC)</a:t>
            </a:r>
          </a:p>
          <a:p>
            <a:pPr marL="0" indent="0">
              <a:lnSpc>
                <a:spcPct val="100000"/>
              </a:lnSpc>
              <a:spcBef>
                <a:spcPts val="0"/>
              </a:spcBef>
              <a:buClrTx/>
              <a:buSzTx/>
              <a:buFontTx/>
              <a:buNone/>
              <a:defRPr/>
            </a:pPr>
            <a:r>
              <a:rPr lang="en-US" dirty="0"/>
              <a:t>X</a:t>
            </a:r>
            <a:r>
              <a:rPr lang="en-US" dirty="0" smtClean="0"/>
              <a:t> axis represents Bull regime switch intensity</a:t>
            </a:r>
            <a:endParaRPr lang="en-US" dirty="0"/>
          </a:p>
        </p:txBody>
      </p:sp>
      <p:sp>
        <p:nvSpPr>
          <p:cNvPr id="7" name="Content Placeholder 6"/>
          <p:cNvSpPr txBox="1">
            <a:spLocks/>
          </p:cNvSpPr>
          <p:nvPr/>
        </p:nvSpPr>
        <p:spPr>
          <a:xfrm>
            <a:off x="6555346" y="5707005"/>
            <a:ext cx="4481848" cy="1011660"/>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spcBef>
                <a:spcPts val="0"/>
              </a:spcBef>
              <a:buClrTx/>
              <a:buSzTx/>
              <a:buFontTx/>
              <a:buNone/>
              <a:defRPr/>
            </a:pPr>
            <a:r>
              <a:rPr lang="en-US" dirty="0"/>
              <a:t>Y</a:t>
            </a:r>
            <a:r>
              <a:rPr lang="en-US" dirty="0" smtClean="0"/>
              <a:t> axis represents the liquidity premium to transaction cost ratio</a:t>
            </a:r>
          </a:p>
          <a:p>
            <a:pPr marL="0" indent="0">
              <a:lnSpc>
                <a:spcPct val="100000"/>
              </a:lnSpc>
              <a:spcBef>
                <a:spcPts val="0"/>
              </a:spcBef>
              <a:buClrTx/>
              <a:buSzTx/>
              <a:buFontTx/>
              <a:buNone/>
              <a:defRPr/>
            </a:pPr>
            <a:r>
              <a:rPr lang="en-US" dirty="0"/>
              <a:t>X</a:t>
            </a:r>
            <a:r>
              <a:rPr lang="en-US" dirty="0" smtClean="0"/>
              <a:t> axis represents the expected return in bear regime.</a:t>
            </a:r>
            <a:endParaRPr lang="en-US" dirty="0"/>
          </a:p>
        </p:txBody>
      </p:sp>
    </p:spTree>
    <p:extLst>
      <p:ext uri="{BB962C8B-B14F-4D97-AF65-F5344CB8AC3E}">
        <p14:creationId xmlns:p14="http://schemas.microsoft.com/office/powerpoint/2010/main" val="1833492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Conclusion</a:t>
            </a:r>
            <a:endParaRPr lang="en-US"/>
          </a:p>
        </p:txBody>
      </p:sp>
      <p:sp>
        <p:nvSpPr>
          <p:cNvPr id="3" name="Content Placeholder 2"/>
          <p:cNvSpPr>
            <a:spLocks noGrp="1"/>
          </p:cNvSpPr>
          <p:nvPr>
            <p:ph idx="1"/>
          </p:nvPr>
        </p:nvSpPr>
        <p:spPr/>
        <p:txBody>
          <a:bodyPr/>
          <a:lstStyle/>
          <a:p>
            <a:r>
              <a:rPr lang="en-US" dirty="0" smtClean="0"/>
              <a:t>Transaction costs can have a first-order effect on liquidity </a:t>
            </a:r>
            <a:r>
              <a:rPr lang="en-US" dirty="0" err="1" smtClean="0"/>
              <a:t>premia</a:t>
            </a:r>
            <a:r>
              <a:rPr lang="en-US" dirty="0" smtClean="0"/>
              <a:t>. </a:t>
            </a:r>
            <a:endParaRPr lang="en-US" dirty="0"/>
          </a:p>
          <a:p>
            <a:r>
              <a:rPr lang="en-US" dirty="0" smtClean="0"/>
              <a:t>Transaction costs play a much important role in asset pricing than what was thought.</a:t>
            </a:r>
          </a:p>
          <a:p>
            <a:r>
              <a:rPr lang="en-US" dirty="0" smtClean="0"/>
              <a:t>Transaction costs &amp; stochastic investment opportunity set can partially explain premium puzzle</a:t>
            </a:r>
          </a:p>
          <a:p>
            <a:r>
              <a:rPr lang="en-US" dirty="0" smtClean="0"/>
              <a:t>Further research can be done on introducing a liquidity crash regime which may produce even higher liquidity </a:t>
            </a:r>
            <a:r>
              <a:rPr lang="en-US" dirty="0" err="1" smtClean="0"/>
              <a:t>premia</a:t>
            </a:r>
            <a:r>
              <a:rPr lang="en-US" dirty="0" smtClean="0"/>
              <a:t>.</a:t>
            </a:r>
            <a:endParaRPr lang="en-US" dirty="0"/>
          </a:p>
        </p:txBody>
      </p:sp>
    </p:spTree>
    <p:extLst>
      <p:ext uri="{BB962C8B-B14F-4D97-AF65-F5344CB8AC3E}">
        <p14:creationId xmlns:p14="http://schemas.microsoft.com/office/powerpoint/2010/main" val="23609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10058400" cy="3841183"/>
          </a:xfrm>
        </p:spPr>
        <p:txBody>
          <a:bodyPr>
            <a:normAutofit/>
          </a:bodyPr>
          <a:lstStyle/>
          <a:p>
            <a:pPr algn="ctr"/>
            <a:r>
              <a:rPr lang="en-US" altLang="zh-CN" sz="9600" dirty="0" smtClean="0">
                <a:solidFill>
                  <a:srgbClr val="FF0000"/>
                </a:solidFill>
              </a:rPr>
              <a:t>Thanks!</a:t>
            </a:r>
            <a:endParaRPr lang="en-US" sz="9600" dirty="0">
              <a:solidFill>
                <a:srgbClr val="FF0000"/>
              </a:solidFill>
            </a:endParaRPr>
          </a:p>
        </p:txBody>
      </p:sp>
    </p:spTree>
    <p:extLst>
      <p:ext uri="{BB962C8B-B14F-4D97-AF65-F5344CB8AC3E}">
        <p14:creationId xmlns:p14="http://schemas.microsoft.com/office/powerpoint/2010/main" val="517471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Author</a:t>
            </a:r>
            <a:endParaRPr lang="en-US" dirty="0"/>
          </a:p>
        </p:txBody>
      </p:sp>
      <p:sp>
        <p:nvSpPr>
          <p:cNvPr id="3" name="Content Placeholder 2"/>
          <p:cNvSpPr>
            <a:spLocks noGrp="1"/>
          </p:cNvSpPr>
          <p:nvPr>
            <p:ph sz="half" idx="1"/>
          </p:nvPr>
        </p:nvSpPr>
        <p:spPr/>
        <p:txBody>
          <a:bodyPr>
            <a:normAutofit fontScale="47500" lnSpcReduction="20000"/>
          </a:bodyPr>
          <a:lstStyle/>
          <a:p>
            <a:pPr fontAlgn="base"/>
            <a:r>
              <a:rPr lang="en-US" b="1" dirty="0" err="1"/>
              <a:t>Fossett</a:t>
            </a:r>
            <a:r>
              <a:rPr lang="en-US" b="1" dirty="0"/>
              <a:t> Distinguished Professor of Finance and Director of the Master's in Finance Program</a:t>
            </a:r>
          </a:p>
          <a:p>
            <a:pPr fontAlgn="base"/>
            <a:r>
              <a:rPr lang="en-US" b="1" dirty="0"/>
              <a:t>Area of Expertise:</a:t>
            </a:r>
          </a:p>
          <a:p>
            <a:pPr fontAlgn="base"/>
            <a:r>
              <a:rPr lang="en-US" dirty="0"/>
              <a:t>Asset Pricing, Financial Economics, Option Pricing</a:t>
            </a:r>
          </a:p>
          <a:p>
            <a:pPr fontAlgn="base"/>
            <a:r>
              <a:rPr lang="en-US" b="1" dirty="0"/>
              <a:t>Research Interests:</a:t>
            </a:r>
          </a:p>
          <a:p>
            <a:pPr fontAlgn="base"/>
            <a:r>
              <a:rPr lang="en-US" dirty="0"/>
              <a:t>Optimal consumption and investment with frictions, asset pricing, market microstructure </a:t>
            </a:r>
            <a:br>
              <a:rPr lang="en-US" dirty="0"/>
            </a:br>
            <a:endParaRPr lang="en-US" dirty="0"/>
          </a:p>
          <a:p>
            <a:pPr fontAlgn="base"/>
            <a:r>
              <a:rPr lang="en-US" b="1" dirty="0"/>
              <a:t>Selected Publications:</a:t>
            </a:r>
          </a:p>
          <a:p>
            <a:pPr fontAlgn="base"/>
            <a:r>
              <a:rPr lang="en-US" dirty="0"/>
              <a:t>"So What Orders Do Informed Traders Use?", </a:t>
            </a:r>
            <a:r>
              <a:rPr lang="en-US" i="1" dirty="0"/>
              <a:t>Journal of Business</a:t>
            </a:r>
            <a:r>
              <a:rPr lang="en-US" dirty="0"/>
              <a:t>, 1867-1913, with R. </a:t>
            </a:r>
            <a:r>
              <a:rPr lang="en-US" dirty="0" err="1"/>
              <a:t>Kaniel</a:t>
            </a:r>
            <a:r>
              <a:rPr lang="en-US" dirty="0"/>
              <a:t>, 2006</a:t>
            </a:r>
          </a:p>
          <a:p>
            <a:pPr fontAlgn="base"/>
            <a:r>
              <a:rPr lang="en-US" dirty="0"/>
              <a:t>"Optimal Consumption &amp; Investment with Transaction Costs &amp; Multiple Risky Assets", </a:t>
            </a:r>
            <a:r>
              <a:rPr lang="en-US" i="1" dirty="0"/>
              <a:t>Journal of Finance</a:t>
            </a:r>
            <a:r>
              <a:rPr lang="en-US" dirty="0"/>
              <a:t>, Issue 59, 289-338, 2004</a:t>
            </a:r>
          </a:p>
          <a:p>
            <a:pPr fontAlgn="base"/>
            <a:r>
              <a:rPr lang="en-US" dirty="0"/>
              <a:t>"Optimal Portfolio Selection with Transaction Costs and Finite Horizons", </a:t>
            </a:r>
            <a:r>
              <a:rPr lang="en-US" i="1" dirty="0"/>
              <a:t>Review of Financial Studies</a:t>
            </a:r>
            <a:r>
              <a:rPr lang="en-US" dirty="0"/>
              <a:t>, 805-835, with M. </a:t>
            </a:r>
            <a:r>
              <a:rPr lang="en-US" dirty="0" err="1"/>
              <a:t>Loewenstein</a:t>
            </a:r>
            <a:r>
              <a:rPr lang="en-US" dirty="0"/>
              <a:t>, 2002</a:t>
            </a:r>
          </a:p>
          <a:p>
            <a:pPr fontAlgn="base"/>
            <a:r>
              <a:rPr lang="en-US" dirty="0"/>
              <a:t>"Optimal Consumption of a Divisible Durable Good", </a:t>
            </a:r>
            <a:r>
              <a:rPr lang="en-US" i="1" dirty="0"/>
              <a:t>Journal of Economic Dynamics &amp; Control</a:t>
            </a:r>
            <a:r>
              <a:rPr lang="en-US" dirty="0"/>
              <a:t>, 561-613, with D. </a:t>
            </a:r>
            <a:r>
              <a:rPr lang="en-US" dirty="0" err="1"/>
              <a:t>Cuoco</a:t>
            </a:r>
            <a:r>
              <a:rPr lang="en-US" dirty="0"/>
              <a:t>, 2000</a:t>
            </a:r>
          </a:p>
          <a:p>
            <a:pPr fontAlgn="base"/>
            <a:r>
              <a:rPr lang="en-US" dirty="0"/>
              <a:t>"A Martingale Characterization of Consumption Choices &amp; Hedging Costs with Margin </a:t>
            </a:r>
            <a:r>
              <a:rPr lang="en-US" dirty="0" err="1"/>
              <a:t>Requirement",</a:t>
            </a:r>
            <a:r>
              <a:rPr lang="en-US" i="1" dirty="0" err="1"/>
              <a:t>Mathematical</a:t>
            </a:r>
            <a:r>
              <a:rPr lang="en-US" i="1" dirty="0"/>
              <a:t> Finance</a:t>
            </a:r>
            <a:r>
              <a:rPr lang="en-US" dirty="0"/>
              <a:t>, 355-385, with D. </a:t>
            </a:r>
            <a:r>
              <a:rPr lang="en-US" dirty="0" err="1"/>
              <a:t>Cuoco</a:t>
            </a:r>
            <a:r>
              <a:rPr lang="en-US" dirty="0"/>
              <a:t>, 2000</a:t>
            </a:r>
          </a:p>
          <a:p>
            <a:endParaRPr lang="en-US" dirty="0"/>
          </a:p>
        </p:txBody>
      </p:sp>
      <p:pic>
        <p:nvPicPr>
          <p:cNvPr id="5" name="Content Placeholder 4"/>
          <p:cNvPicPr>
            <a:picLocks noGrp="1" noChangeAspect="1"/>
          </p:cNvPicPr>
          <p:nvPr>
            <p:ph sz="half" idx="2"/>
          </p:nvPr>
        </p:nvPicPr>
        <p:blipFill>
          <a:blip r:embed="rId2"/>
          <a:stretch>
            <a:fillRect/>
          </a:stretch>
        </p:blipFill>
        <p:spPr>
          <a:xfrm>
            <a:off x="7630318" y="2321169"/>
            <a:ext cx="2973143" cy="2973143"/>
          </a:xfrm>
          <a:prstGeom prst="rect">
            <a:avLst/>
          </a:prstGeom>
        </p:spPr>
      </p:pic>
    </p:spTree>
    <p:extLst>
      <p:ext uri="{BB962C8B-B14F-4D97-AF65-F5344CB8AC3E}">
        <p14:creationId xmlns:p14="http://schemas.microsoft.com/office/powerpoint/2010/main" val="1994977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Basic</a:t>
            </a:r>
            <a:r>
              <a:rPr lang="zh-CN" altLang="en-US" dirty="0" smtClean="0"/>
              <a:t> </a:t>
            </a:r>
            <a:r>
              <a:rPr lang="en-US" altLang="zh-CN" dirty="0" smtClean="0"/>
              <a:t>Concept</a:t>
            </a:r>
            <a:endParaRPr lang="en-US" dirty="0"/>
          </a:p>
        </p:txBody>
      </p:sp>
      <p:sp>
        <p:nvSpPr>
          <p:cNvPr id="3" name="Content Placeholder 2"/>
          <p:cNvSpPr>
            <a:spLocks noGrp="1"/>
          </p:cNvSpPr>
          <p:nvPr>
            <p:ph idx="1"/>
          </p:nvPr>
        </p:nvSpPr>
        <p:spPr/>
        <p:txBody>
          <a:bodyPr/>
          <a:lstStyle/>
          <a:p>
            <a:r>
              <a:rPr lang="en-US" altLang="zh-CN" dirty="0" smtClean="0"/>
              <a:t>Liquidity</a:t>
            </a:r>
            <a:r>
              <a:rPr lang="zh-CN" altLang="en-US" dirty="0" smtClean="0"/>
              <a:t> </a:t>
            </a:r>
            <a:r>
              <a:rPr lang="en-US" altLang="zh-CN" dirty="0" err="1" smtClean="0"/>
              <a:t>Premia</a:t>
            </a:r>
            <a:r>
              <a:rPr lang="zh-CN" altLang="en-US" dirty="0" smtClean="0"/>
              <a:t> </a:t>
            </a:r>
            <a:r>
              <a:rPr lang="en-US" altLang="zh-CN" dirty="0" smtClean="0"/>
              <a:t>(</a:t>
            </a:r>
            <a:r>
              <a:rPr lang="zh-CN" altLang="en-US" dirty="0" smtClean="0"/>
              <a:t> </a:t>
            </a:r>
            <a:r>
              <a:rPr lang="en-US" altLang="zh-CN" dirty="0" smtClean="0"/>
              <a:t>Liquidity</a:t>
            </a:r>
            <a:r>
              <a:rPr lang="zh-CN" altLang="en-US" dirty="0" smtClean="0"/>
              <a:t> </a:t>
            </a:r>
            <a:r>
              <a:rPr lang="en-US" altLang="zh-CN" dirty="0" smtClean="0"/>
              <a:t>Premium):</a:t>
            </a:r>
            <a:r>
              <a:rPr lang="zh-CN" altLang="en-US" dirty="0" smtClean="0"/>
              <a:t> </a:t>
            </a:r>
            <a:r>
              <a:rPr lang="en-US" altLang="zh-CN" dirty="0" smtClean="0"/>
              <a:t>The</a:t>
            </a:r>
            <a:r>
              <a:rPr lang="zh-CN" altLang="en-US" dirty="0" smtClean="0"/>
              <a:t> </a:t>
            </a:r>
            <a:r>
              <a:rPr lang="en-US" altLang="zh-CN" dirty="0" smtClean="0"/>
              <a:t>maximum</a:t>
            </a:r>
            <a:r>
              <a:rPr lang="zh-CN" altLang="en-US" dirty="0" smtClean="0"/>
              <a:t> </a:t>
            </a:r>
            <a:r>
              <a:rPr lang="en-US" altLang="zh-CN" dirty="0" smtClean="0"/>
              <a:t>expected</a:t>
            </a:r>
            <a:r>
              <a:rPr lang="zh-CN" altLang="en-US" dirty="0" smtClean="0"/>
              <a:t> </a:t>
            </a:r>
            <a:r>
              <a:rPr lang="en-US" altLang="zh-CN" dirty="0" smtClean="0"/>
              <a:t>return</a:t>
            </a:r>
            <a:r>
              <a:rPr lang="zh-CN" altLang="en-US" dirty="0" smtClean="0"/>
              <a:t> </a:t>
            </a:r>
            <a:r>
              <a:rPr lang="en-US" altLang="zh-CN" dirty="0" smtClean="0"/>
              <a:t>an</a:t>
            </a:r>
            <a:r>
              <a:rPr lang="zh-CN" altLang="en-US" dirty="0" smtClean="0"/>
              <a:t> </a:t>
            </a:r>
            <a:r>
              <a:rPr lang="en-US" altLang="zh-CN" dirty="0" smtClean="0"/>
              <a:t>investor</a:t>
            </a:r>
            <a:r>
              <a:rPr lang="zh-CN" altLang="en-US" dirty="0" smtClean="0"/>
              <a:t> </a:t>
            </a:r>
            <a:r>
              <a:rPr lang="en-US" altLang="zh-CN" dirty="0" smtClean="0"/>
              <a:t>is</a:t>
            </a:r>
            <a:r>
              <a:rPr lang="zh-CN" altLang="en-US" dirty="0" smtClean="0"/>
              <a:t> </a:t>
            </a:r>
            <a:r>
              <a:rPr lang="en-US" altLang="zh-CN" dirty="0" smtClean="0"/>
              <a:t>willing</a:t>
            </a:r>
            <a:r>
              <a:rPr lang="zh-CN" altLang="en-US" dirty="0" smtClean="0"/>
              <a:t> </a:t>
            </a:r>
            <a:r>
              <a:rPr lang="en-US" altLang="zh-CN" dirty="0" smtClean="0"/>
              <a:t>to</a:t>
            </a:r>
            <a:r>
              <a:rPr lang="zh-CN" altLang="en-US" dirty="0" smtClean="0"/>
              <a:t> </a:t>
            </a:r>
            <a:r>
              <a:rPr lang="en-US" altLang="zh-CN" dirty="0" smtClean="0"/>
              <a:t>exchange</a:t>
            </a:r>
            <a:r>
              <a:rPr lang="zh-CN" altLang="en-US" dirty="0" smtClean="0"/>
              <a:t> </a:t>
            </a:r>
            <a:r>
              <a:rPr lang="en-US" altLang="zh-CN" dirty="0" smtClean="0"/>
              <a:t>for</a:t>
            </a:r>
            <a:r>
              <a:rPr lang="zh-CN" altLang="en-US" dirty="0" smtClean="0"/>
              <a:t> </a:t>
            </a:r>
            <a:r>
              <a:rPr lang="en-US" altLang="zh-CN" dirty="0" smtClean="0"/>
              <a:t>zero</a:t>
            </a:r>
            <a:r>
              <a:rPr lang="zh-CN" altLang="en-US" dirty="0" smtClean="0"/>
              <a:t> </a:t>
            </a:r>
            <a:r>
              <a:rPr lang="en-US" altLang="zh-CN" dirty="0" smtClean="0"/>
              <a:t>transaction</a:t>
            </a:r>
            <a:r>
              <a:rPr lang="zh-CN" altLang="en-US" dirty="0" smtClean="0"/>
              <a:t> </a:t>
            </a:r>
            <a:r>
              <a:rPr lang="en-US" altLang="zh-CN" dirty="0" smtClean="0"/>
              <a:t>cost</a:t>
            </a:r>
          </a:p>
          <a:p>
            <a:r>
              <a:rPr lang="en-US" altLang="zh-CN" dirty="0" smtClean="0"/>
              <a:t>Transaction</a:t>
            </a:r>
            <a:r>
              <a:rPr lang="zh-CN" altLang="en-US" dirty="0" smtClean="0"/>
              <a:t> </a:t>
            </a:r>
            <a:r>
              <a:rPr lang="en-US" altLang="zh-CN" dirty="0" smtClean="0"/>
              <a:t>cost:</a:t>
            </a:r>
            <a:r>
              <a:rPr lang="zh-CN" altLang="en-US" dirty="0" smtClean="0"/>
              <a:t> </a:t>
            </a:r>
            <a:r>
              <a:rPr lang="en-US" altLang="zh-CN" dirty="0" smtClean="0"/>
              <a:t>is</a:t>
            </a:r>
            <a:r>
              <a:rPr lang="zh-CN" altLang="en-US" dirty="0" smtClean="0"/>
              <a:t> </a:t>
            </a:r>
            <a:r>
              <a:rPr lang="en-US" altLang="zh-CN" dirty="0" smtClean="0"/>
              <a:t>a</a:t>
            </a:r>
            <a:r>
              <a:rPr lang="zh-CN" altLang="en-US" dirty="0" smtClean="0"/>
              <a:t> </a:t>
            </a:r>
            <a:r>
              <a:rPr lang="en-US" altLang="zh-CN" dirty="0" smtClean="0"/>
              <a:t>cost</a:t>
            </a:r>
            <a:r>
              <a:rPr lang="zh-CN" altLang="en-US" dirty="0" smtClean="0"/>
              <a:t> </a:t>
            </a:r>
            <a:r>
              <a:rPr lang="en-US" altLang="zh-CN" dirty="0" smtClean="0"/>
              <a:t>in</a:t>
            </a:r>
            <a:r>
              <a:rPr lang="zh-CN" altLang="en-US" dirty="0" smtClean="0"/>
              <a:t> </a:t>
            </a:r>
            <a:r>
              <a:rPr lang="en-US" altLang="zh-CN" dirty="0" smtClean="0"/>
              <a:t>making</a:t>
            </a:r>
            <a:r>
              <a:rPr lang="zh-CN" altLang="en-US" dirty="0" smtClean="0"/>
              <a:t> </a:t>
            </a:r>
            <a:r>
              <a:rPr lang="en-US" altLang="zh-CN" dirty="0" smtClean="0"/>
              <a:t>any</a:t>
            </a:r>
            <a:r>
              <a:rPr lang="zh-CN" altLang="en-US" dirty="0" smtClean="0"/>
              <a:t> </a:t>
            </a:r>
            <a:r>
              <a:rPr lang="en-US" altLang="zh-CN" dirty="0" smtClean="0"/>
              <a:t>economic</a:t>
            </a:r>
            <a:r>
              <a:rPr lang="zh-CN" altLang="en-US" dirty="0" smtClean="0"/>
              <a:t> </a:t>
            </a:r>
            <a:r>
              <a:rPr lang="en-US" altLang="zh-CN" dirty="0" smtClean="0"/>
              <a:t>trade</a:t>
            </a:r>
            <a:r>
              <a:rPr lang="zh-CN" altLang="en-US" dirty="0" smtClean="0"/>
              <a:t> </a:t>
            </a:r>
            <a:r>
              <a:rPr lang="en-US" altLang="zh-CN" dirty="0" smtClean="0"/>
              <a:t>when</a:t>
            </a:r>
            <a:r>
              <a:rPr lang="zh-CN" altLang="en-US" dirty="0" smtClean="0"/>
              <a:t> </a:t>
            </a:r>
            <a:r>
              <a:rPr lang="en-US" altLang="zh-CN" dirty="0" smtClean="0"/>
              <a:t>participating</a:t>
            </a:r>
            <a:r>
              <a:rPr lang="zh-CN" altLang="en-US" dirty="0" smtClean="0"/>
              <a:t> </a:t>
            </a:r>
            <a:r>
              <a:rPr lang="en-US" altLang="zh-CN" dirty="0" smtClean="0"/>
              <a:t>in</a:t>
            </a:r>
            <a:r>
              <a:rPr lang="zh-CN" altLang="en-US" dirty="0" smtClean="0"/>
              <a:t> </a:t>
            </a:r>
            <a:r>
              <a:rPr lang="en-US" altLang="zh-CN" dirty="0" smtClean="0"/>
              <a:t>a</a:t>
            </a:r>
            <a:r>
              <a:rPr lang="zh-CN" altLang="en-US" dirty="0" smtClean="0"/>
              <a:t> </a:t>
            </a:r>
            <a:r>
              <a:rPr lang="en-US" altLang="zh-CN" dirty="0" smtClean="0"/>
              <a:t>market.</a:t>
            </a:r>
          </a:p>
        </p:txBody>
      </p:sp>
    </p:spTree>
    <p:extLst>
      <p:ext uri="{BB962C8B-B14F-4D97-AF65-F5344CB8AC3E}">
        <p14:creationId xmlns:p14="http://schemas.microsoft.com/office/powerpoint/2010/main" val="125982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Basic</a:t>
            </a:r>
            <a:r>
              <a:rPr lang="zh-CN" altLang="en-US" dirty="0" smtClean="0"/>
              <a:t> </a:t>
            </a:r>
            <a:r>
              <a:rPr lang="en-US" altLang="zh-CN" dirty="0" smtClean="0"/>
              <a:t>Concept</a:t>
            </a:r>
            <a:endParaRPr lang="en-US" dirty="0"/>
          </a:p>
        </p:txBody>
      </p:sp>
      <p:sp>
        <p:nvSpPr>
          <p:cNvPr id="3" name="Content Placeholder 2"/>
          <p:cNvSpPr>
            <a:spLocks noGrp="1"/>
          </p:cNvSpPr>
          <p:nvPr>
            <p:ph idx="1"/>
          </p:nvPr>
        </p:nvSpPr>
        <p:spPr/>
        <p:txBody>
          <a:bodyPr/>
          <a:lstStyle/>
          <a:p>
            <a:r>
              <a:rPr lang="en-US" altLang="zh-CN" dirty="0" smtClean="0"/>
              <a:t>Frist</a:t>
            </a:r>
            <a:r>
              <a:rPr lang="zh-CN" altLang="en-US" dirty="0" smtClean="0"/>
              <a:t> </a:t>
            </a:r>
            <a:r>
              <a:rPr lang="en-US" altLang="zh-CN" dirty="0" smtClean="0"/>
              <a:t>Order</a:t>
            </a:r>
            <a:r>
              <a:rPr lang="zh-CN" altLang="en-US" dirty="0" smtClean="0"/>
              <a:t> </a:t>
            </a:r>
            <a:r>
              <a:rPr lang="en-US" altLang="zh-CN" dirty="0" smtClean="0"/>
              <a:t>Effect (Alter expected return)</a:t>
            </a:r>
          </a:p>
          <a:p>
            <a:r>
              <a:rPr lang="en-US" altLang="zh-CN" dirty="0" smtClean="0"/>
              <a:t>Second</a:t>
            </a:r>
            <a:r>
              <a:rPr lang="zh-CN" altLang="en-US" dirty="0" smtClean="0"/>
              <a:t> </a:t>
            </a:r>
            <a:r>
              <a:rPr lang="en-US" altLang="zh-CN" dirty="0" smtClean="0"/>
              <a:t>Order</a:t>
            </a:r>
            <a:r>
              <a:rPr lang="zh-CN" altLang="en-US" dirty="0" smtClean="0"/>
              <a:t> </a:t>
            </a:r>
            <a:r>
              <a:rPr lang="en-US" altLang="zh-CN" dirty="0" smtClean="0"/>
              <a:t>Effect ( Alter trading strategy)</a:t>
            </a:r>
          </a:p>
          <a:p>
            <a:r>
              <a:rPr lang="en-US" altLang="zh-CN" dirty="0"/>
              <a:t>Why</a:t>
            </a:r>
            <a:r>
              <a:rPr lang="zh-CN" altLang="en-US" dirty="0"/>
              <a:t> </a:t>
            </a:r>
            <a:r>
              <a:rPr lang="en-US" altLang="zh-CN" dirty="0"/>
              <a:t>we</a:t>
            </a:r>
            <a:r>
              <a:rPr lang="zh-CN" altLang="en-US" dirty="0"/>
              <a:t> </a:t>
            </a:r>
            <a:r>
              <a:rPr lang="en-US" altLang="zh-CN" dirty="0"/>
              <a:t>care?</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prove</a:t>
            </a:r>
            <a:r>
              <a:rPr lang="zh-CN" altLang="en-US" dirty="0"/>
              <a:t> </a:t>
            </a:r>
            <a:r>
              <a:rPr lang="en-US" altLang="zh-CN" dirty="0"/>
              <a:t>that</a:t>
            </a:r>
            <a:r>
              <a:rPr lang="zh-CN" altLang="en-US" dirty="0"/>
              <a:t> </a:t>
            </a:r>
            <a:r>
              <a:rPr lang="en-US" altLang="zh-CN" dirty="0"/>
              <a:t>transaction</a:t>
            </a:r>
            <a:r>
              <a:rPr lang="zh-CN" altLang="en-US" dirty="0"/>
              <a:t> </a:t>
            </a:r>
            <a:r>
              <a:rPr lang="en-US" altLang="zh-CN" dirty="0"/>
              <a:t>cost</a:t>
            </a:r>
            <a:r>
              <a:rPr lang="zh-CN" altLang="en-US" dirty="0"/>
              <a:t> </a:t>
            </a:r>
            <a:r>
              <a:rPr lang="en-US" altLang="zh-CN" dirty="0"/>
              <a:t>has</a:t>
            </a:r>
            <a:r>
              <a:rPr lang="zh-CN" altLang="en-US" dirty="0"/>
              <a:t> </a:t>
            </a:r>
            <a:r>
              <a:rPr lang="en-US" altLang="zh-CN" dirty="0"/>
              <a:t>a</a:t>
            </a:r>
            <a:r>
              <a:rPr lang="zh-CN" altLang="en-US" dirty="0"/>
              <a:t> </a:t>
            </a:r>
            <a:r>
              <a:rPr lang="en-US" altLang="zh-CN" u="sng" dirty="0" smtClean="0"/>
              <a:t>first</a:t>
            </a:r>
            <a:r>
              <a:rPr lang="en-US" altLang="zh-CN" u="sng" dirty="0"/>
              <a:t>-</a:t>
            </a:r>
            <a:r>
              <a:rPr lang="en-US" altLang="zh-CN" u="sng" dirty="0" smtClean="0"/>
              <a:t>order</a:t>
            </a:r>
            <a:r>
              <a:rPr lang="zh-CN" altLang="en-US" u="sng" dirty="0" smtClean="0"/>
              <a:t> </a:t>
            </a:r>
            <a:r>
              <a:rPr lang="en-US" altLang="zh-CN" dirty="0"/>
              <a:t>effect</a:t>
            </a:r>
            <a:r>
              <a:rPr lang="zh-CN" altLang="en-US" dirty="0"/>
              <a:t> </a:t>
            </a:r>
            <a:r>
              <a:rPr lang="en-US" altLang="zh-CN" dirty="0"/>
              <a:t>on</a:t>
            </a:r>
            <a:r>
              <a:rPr lang="zh-CN" altLang="en-US" dirty="0"/>
              <a:t> </a:t>
            </a:r>
            <a:r>
              <a:rPr lang="en-US" altLang="zh-CN" dirty="0"/>
              <a:t>asset</a:t>
            </a:r>
            <a:r>
              <a:rPr lang="zh-CN" altLang="en-US" dirty="0"/>
              <a:t> </a:t>
            </a:r>
            <a:r>
              <a:rPr lang="en-US" altLang="zh-CN" dirty="0"/>
              <a:t>pricing</a:t>
            </a:r>
            <a:r>
              <a:rPr lang="en-US" altLang="zh-CN" dirty="0" smtClean="0"/>
              <a:t>.</a:t>
            </a:r>
          </a:p>
          <a:p>
            <a:r>
              <a:rPr lang="en-US" altLang="zh-CN" dirty="0" smtClean="0"/>
              <a:t>Whereas,</a:t>
            </a:r>
            <a:r>
              <a:rPr lang="zh-CN" altLang="en-US" dirty="0" smtClean="0"/>
              <a:t> </a:t>
            </a:r>
            <a:r>
              <a:rPr lang="en-US" altLang="zh-CN" dirty="0" smtClean="0"/>
              <a:t>Standard</a:t>
            </a:r>
            <a:r>
              <a:rPr lang="zh-CN" altLang="en-US" dirty="0" smtClean="0"/>
              <a:t> </a:t>
            </a:r>
            <a:r>
              <a:rPr lang="en-US" altLang="zh-CN" dirty="0" smtClean="0"/>
              <a:t>Literature</a:t>
            </a:r>
            <a:r>
              <a:rPr lang="zh-CN" altLang="en-US" dirty="0" smtClean="0"/>
              <a:t> </a:t>
            </a:r>
            <a:r>
              <a:rPr lang="en-US" altLang="zh-CN" dirty="0" smtClean="0"/>
              <a:t>states</a:t>
            </a:r>
            <a:r>
              <a:rPr lang="zh-CN" altLang="en-US" dirty="0" smtClean="0"/>
              <a:t> </a:t>
            </a:r>
            <a:r>
              <a:rPr lang="en-US" altLang="zh-CN" dirty="0" smtClean="0"/>
              <a:t>that</a:t>
            </a:r>
            <a:r>
              <a:rPr lang="zh-CN" altLang="en-US" dirty="0" smtClean="0"/>
              <a:t> </a:t>
            </a:r>
            <a:r>
              <a:rPr lang="en-US" altLang="zh-CN" dirty="0" smtClean="0"/>
              <a:t>transaction</a:t>
            </a:r>
            <a:r>
              <a:rPr lang="zh-CN" altLang="en-US" dirty="0" smtClean="0"/>
              <a:t> </a:t>
            </a:r>
            <a:r>
              <a:rPr lang="en-US" altLang="zh-CN" dirty="0" smtClean="0"/>
              <a:t>cost</a:t>
            </a:r>
            <a:r>
              <a:rPr lang="zh-CN" altLang="en-US" dirty="0" smtClean="0"/>
              <a:t> </a:t>
            </a:r>
            <a:r>
              <a:rPr lang="en-US" altLang="zh-CN" dirty="0" smtClean="0"/>
              <a:t>only</a:t>
            </a:r>
            <a:r>
              <a:rPr lang="zh-CN" altLang="en-US" dirty="0" smtClean="0"/>
              <a:t> </a:t>
            </a:r>
            <a:r>
              <a:rPr lang="en-US" altLang="zh-CN" dirty="0" smtClean="0"/>
              <a:t>has</a:t>
            </a:r>
            <a:r>
              <a:rPr lang="zh-CN" altLang="en-US" dirty="0" smtClean="0"/>
              <a:t> </a:t>
            </a:r>
            <a:r>
              <a:rPr lang="en-US" altLang="zh-CN" dirty="0" smtClean="0"/>
              <a:t>a </a:t>
            </a:r>
            <a:r>
              <a:rPr lang="en-US" altLang="zh-CN" dirty="0" smtClean="0"/>
              <a:t>second-order</a:t>
            </a:r>
            <a:r>
              <a:rPr lang="zh-CN" altLang="en-US" dirty="0" smtClean="0"/>
              <a:t> </a:t>
            </a:r>
            <a:r>
              <a:rPr lang="en-US" altLang="zh-CN" dirty="0" smtClean="0"/>
              <a:t>effect on liquidity </a:t>
            </a:r>
            <a:r>
              <a:rPr lang="en-US" altLang="zh-CN" dirty="0" err="1" smtClean="0"/>
              <a:t>premia</a:t>
            </a:r>
            <a:r>
              <a:rPr lang="en-US" altLang="zh-CN" dirty="0" smtClean="0"/>
              <a:t> and asset pricing.</a:t>
            </a:r>
          </a:p>
          <a:p>
            <a:endParaRPr lang="en-US" dirty="0"/>
          </a:p>
        </p:txBody>
      </p:sp>
    </p:spTree>
    <p:extLst>
      <p:ext uri="{BB962C8B-B14F-4D97-AF65-F5344CB8AC3E}">
        <p14:creationId xmlns:p14="http://schemas.microsoft.com/office/powerpoint/2010/main" val="163969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Standard</a:t>
            </a:r>
            <a:r>
              <a:rPr lang="zh-CN" altLang="en-US" dirty="0" smtClean="0"/>
              <a:t> </a:t>
            </a:r>
            <a:r>
              <a:rPr lang="en-US" altLang="zh-CN" dirty="0" smtClean="0"/>
              <a:t>Literature</a:t>
            </a:r>
            <a:endParaRPr lang="en-US" dirty="0"/>
          </a:p>
        </p:txBody>
      </p:sp>
      <p:sp>
        <p:nvSpPr>
          <p:cNvPr id="3" name="Content Placeholder 2"/>
          <p:cNvSpPr>
            <a:spLocks noGrp="1"/>
          </p:cNvSpPr>
          <p:nvPr>
            <p:ph sz="half" idx="1"/>
          </p:nvPr>
        </p:nvSpPr>
        <p:spPr/>
        <p:txBody>
          <a:bodyPr/>
          <a:lstStyle/>
          <a:p>
            <a:endParaRPr lang="en-US" altLang="zh-CN" dirty="0"/>
          </a:p>
          <a:p>
            <a:r>
              <a:rPr lang="en-US" altLang="zh-CN" dirty="0" smtClean="0"/>
              <a:t>GM</a:t>
            </a:r>
            <a:r>
              <a:rPr lang="zh-CN" altLang="en-US" dirty="0" smtClean="0"/>
              <a:t> </a:t>
            </a:r>
            <a:r>
              <a:rPr lang="en-US" altLang="zh-CN" dirty="0" err="1" smtClean="0"/>
              <a:t>Constantinides</a:t>
            </a:r>
            <a:endParaRPr lang="en-US" altLang="zh-CN" dirty="0" smtClean="0"/>
          </a:p>
          <a:p>
            <a:r>
              <a:rPr lang="en-US" altLang="zh-CN" dirty="0" smtClean="0"/>
              <a:t>Capital</a:t>
            </a:r>
            <a:r>
              <a:rPr lang="zh-CN" altLang="en-US" dirty="0"/>
              <a:t> </a:t>
            </a:r>
            <a:r>
              <a:rPr lang="en-US" altLang="zh-CN" dirty="0" smtClean="0"/>
              <a:t>Market</a:t>
            </a:r>
            <a:r>
              <a:rPr lang="zh-CN" altLang="en-US" dirty="0" smtClean="0"/>
              <a:t> </a:t>
            </a:r>
            <a:r>
              <a:rPr lang="en-US" altLang="zh-CN" dirty="0" smtClean="0"/>
              <a:t>Equilibrium</a:t>
            </a:r>
            <a:r>
              <a:rPr lang="zh-CN" altLang="en-US" dirty="0" smtClean="0"/>
              <a:t> </a:t>
            </a:r>
            <a:r>
              <a:rPr lang="en-US" altLang="zh-CN" dirty="0" smtClean="0"/>
              <a:t>With</a:t>
            </a:r>
            <a:r>
              <a:rPr lang="zh-CN" altLang="en-US" dirty="0" smtClean="0"/>
              <a:t> </a:t>
            </a:r>
            <a:r>
              <a:rPr lang="en-US" altLang="zh-CN" dirty="0" smtClean="0"/>
              <a:t>Transaction</a:t>
            </a:r>
            <a:r>
              <a:rPr lang="zh-CN" altLang="en-US" dirty="0" smtClean="0"/>
              <a:t> </a:t>
            </a:r>
            <a:r>
              <a:rPr lang="en-US" altLang="zh-CN" dirty="0" smtClean="0"/>
              <a:t>Costs</a:t>
            </a:r>
          </a:p>
          <a:p>
            <a:r>
              <a:rPr lang="en-US" altLang="zh-CN" dirty="0" smtClean="0"/>
              <a:t>Find</a:t>
            </a:r>
            <a:r>
              <a:rPr lang="zh-CN" altLang="en-US" dirty="0" smtClean="0"/>
              <a:t> </a:t>
            </a:r>
            <a:r>
              <a:rPr lang="en-US" altLang="zh-CN" dirty="0" smtClean="0"/>
              <a:t>LPTC</a:t>
            </a:r>
            <a:r>
              <a:rPr lang="zh-CN" altLang="en-US" dirty="0" smtClean="0"/>
              <a:t> </a:t>
            </a:r>
            <a:r>
              <a:rPr lang="en-US" altLang="zh-CN" dirty="0" smtClean="0"/>
              <a:t>ratio</a:t>
            </a:r>
            <a:r>
              <a:rPr lang="zh-CN" altLang="en-US" dirty="0" smtClean="0"/>
              <a:t> </a:t>
            </a:r>
            <a:r>
              <a:rPr lang="en-US" altLang="zh-CN" dirty="0" smtClean="0"/>
              <a:t>is</a:t>
            </a:r>
            <a:r>
              <a:rPr lang="zh-CN" altLang="en-US" dirty="0" smtClean="0"/>
              <a:t> </a:t>
            </a:r>
            <a:r>
              <a:rPr lang="en-US" altLang="zh-CN" dirty="0" smtClean="0"/>
              <a:t>smaller</a:t>
            </a:r>
            <a:r>
              <a:rPr lang="zh-CN" altLang="en-US" dirty="0" smtClean="0"/>
              <a:t> </a:t>
            </a:r>
            <a:r>
              <a:rPr lang="en-US" altLang="zh-CN" dirty="0" smtClean="0"/>
              <a:t>than</a:t>
            </a:r>
            <a:r>
              <a:rPr lang="zh-CN" altLang="en-US" dirty="0" smtClean="0"/>
              <a:t> </a:t>
            </a:r>
            <a:r>
              <a:rPr lang="en-US" altLang="zh-CN" dirty="0" smtClean="0"/>
              <a:t>one.</a:t>
            </a:r>
            <a:r>
              <a:rPr lang="zh-CN" altLang="en-US" dirty="0" smtClean="0"/>
              <a:t> </a:t>
            </a:r>
            <a:r>
              <a:rPr lang="en-US" altLang="zh-CN" dirty="0" smtClean="0"/>
              <a:t>Thus</a:t>
            </a:r>
            <a:r>
              <a:rPr lang="zh-CN" altLang="en-US" dirty="0" smtClean="0"/>
              <a:t> </a:t>
            </a:r>
            <a:r>
              <a:rPr lang="en-US" altLang="zh-CN" dirty="0" smtClean="0"/>
              <a:t>come</a:t>
            </a:r>
            <a:r>
              <a:rPr lang="zh-CN" altLang="en-US" dirty="0" smtClean="0"/>
              <a:t> </a:t>
            </a:r>
            <a:r>
              <a:rPr lang="en-US" altLang="zh-CN" dirty="0" smtClean="0"/>
              <a:t>to</a:t>
            </a:r>
            <a:r>
              <a:rPr lang="zh-CN" altLang="en-US" dirty="0" smtClean="0"/>
              <a:t> </a:t>
            </a:r>
            <a:r>
              <a:rPr lang="en-US" altLang="zh-CN" dirty="0" smtClean="0"/>
              <a:t>the</a:t>
            </a:r>
            <a:r>
              <a:rPr lang="zh-CN" altLang="en-US" dirty="0" smtClean="0"/>
              <a:t> </a:t>
            </a:r>
            <a:r>
              <a:rPr lang="en-US" altLang="zh-CN" dirty="0" smtClean="0"/>
              <a:t>conclusion</a:t>
            </a:r>
            <a:r>
              <a:rPr lang="zh-CN" altLang="en-US" dirty="0" smtClean="0"/>
              <a:t> </a:t>
            </a:r>
            <a:r>
              <a:rPr lang="en-US" altLang="zh-CN" dirty="0" smtClean="0"/>
              <a:t>that</a:t>
            </a:r>
            <a:r>
              <a:rPr lang="zh-CN" altLang="en-US" dirty="0" smtClean="0"/>
              <a:t> </a:t>
            </a:r>
            <a:r>
              <a:rPr lang="en-US" altLang="zh-CN" dirty="0" smtClean="0"/>
              <a:t>transaction</a:t>
            </a:r>
            <a:r>
              <a:rPr lang="zh-CN" altLang="en-US" dirty="0" smtClean="0"/>
              <a:t> </a:t>
            </a:r>
            <a:r>
              <a:rPr lang="en-US" altLang="zh-CN" dirty="0" smtClean="0"/>
              <a:t>costs</a:t>
            </a:r>
            <a:r>
              <a:rPr lang="zh-CN" altLang="en-US" dirty="0" smtClean="0"/>
              <a:t> </a:t>
            </a:r>
            <a:r>
              <a:rPr lang="en-US" altLang="zh-CN" dirty="0" smtClean="0"/>
              <a:t>only</a:t>
            </a:r>
            <a:r>
              <a:rPr lang="zh-CN" altLang="en-US" dirty="0" smtClean="0"/>
              <a:t> </a:t>
            </a:r>
            <a:r>
              <a:rPr lang="en-US" altLang="zh-CN" dirty="0" smtClean="0"/>
              <a:t>has</a:t>
            </a:r>
            <a:r>
              <a:rPr lang="zh-CN" altLang="en-US" dirty="0" smtClean="0"/>
              <a:t> </a:t>
            </a:r>
            <a:r>
              <a:rPr lang="en-US" altLang="zh-CN" dirty="0" smtClean="0"/>
              <a:t>a</a:t>
            </a:r>
            <a:r>
              <a:rPr lang="zh-CN" altLang="en-US" dirty="0" smtClean="0"/>
              <a:t> </a:t>
            </a:r>
            <a:r>
              <a:rPr lang="en-US" altLang="zh-CN" dirty="0" smtClean="0"/>
              <a:t>second</a:t>
            </a:r>
            <a:r>
              <a:rPr lang="en-US" altLang="zh-CN" dirty="0"/>
              <a:t>-</a:t>
            </a:r>
            <a:r>
              <a:rPr lang="en-US" altLang="zh-CN" dirty="0" smtClean="0"/>
              <a:t>order</a:t>
            </a:r>
            <a:r>
              <a:rPr lang="zh-CN" altLang="en-US" dirty="0" smtClean="0"/>
              <a:t> </a:t>
            </a:r>
            <a:r>
              <a:rPr lang="en-US" altLang="zh-CN" dirty="0" smtClean="0"/>
              <a:t>effect</a:t>
            </a:r>
            <a:r>
              <a:rPr lang="zh-CN" altLang="en-US" dirty="0" smtClean="0"/>
              <a:t> </a:t>
            </a:r>
            <a:r>
              <a:rPr lang="en-US" altLang="zh-CN" dirty="0" smtClean="0"/>
              <a:t>on</a:t>
            </a:r>
            <a:r>
              <a:rPr lang="zh-CN" altLang="en-US" dirty="0" smtClean="0"/>
              <a:t> </a:t>
            </a:r>
            <a:r>
              <a:rPr lang="en-US" altLang="zh-CN" dirty="0" smtClean="0"/>
              <a:t>expected</a:t>
            </a:r>
            <a:r>
              <a:rPr lang="zh-CN" altLang="en-US" dirty="0" smtClean="0"/>
              <a:t> </a:t>
            </a:r>
            <a:r>
              <a:rPr lang="en-US" altLang="zh-CN" dirty="0" smtClean="0"/>
              <a:t>return</a:t>
            </a:r>
            <a:r>
              <a:rPr lang="zh-CN" altLang="en-US" dirty="0" smtClean="0"/>
              <a:t> </a:t>
            </a:r>
            <a:r>
              <a:rPr lang="en-US" altLang="zh-CN" dirty="0" smtClean="0"/>
              <a:t>and</a:t>
            </a:r>
            <a:r>
              <a:rPr lang="zh-CN" altLang="en-US" dirty="0" smtClean="0"/>
              <a:t> </a:t>
            </a:r>
            <a:r>
              <a:rPr lang="en-US" altLang="zh-CN" dirty="0" smtClean="0"/>
              <a:t>asset</a:t>
            </a:r>
            <a:r>
              <a:rPr lang="zh-CN" altLang="en-US" dirty="0" smtClean="0"/>
              <a:t> </a:t>
            </a:r>
            <a:r>
              <a:rPr lang="en-US" altLang="zh-CN" dirty="0" smtClean="0"/>
              <a:t>pricing</a:t>
            </a:r>
          </a:p>
        </p:txBody>
      </p:sp>
      <p:pic>
        <p:nvPicPr>
          <p:cNvPr id="5" name="Content Placeholder 4"/>
          <p:cNvPicPr>
            <a:picLocks noGrp="1" noChangeAspect="1"/>
          </p:cNvPicPr>
          <p:nvPr>
            <p:ph sz="half" idx="2"/>
          </p:nvPr>
        </p:nvPicPr>
        <p:blipFill>
          <a:blip r:embed="rId2"/>
          <a:stretch>
            <a:fillRect/>
          </a:stretch>
        </p:blipFill>
        <p:spPr>
          <a:xfrm>
            <a:off x="7259126" y="2093976"/>
            <a:ext cx="2648361" cy="3978275"/>
          </a:xfrm>
          <a:prstGeom prst="rect">
            <a:avLst/>
          </a:prstGeom>
        </p:spPr>
      </p:pic>
    </p:spTree>
    <p:extLst>
      <p:ext uri="{BB962C8B-B14F-4D97-AF65-F5344CB8AC3E}">
        <p14:creationId xmlns:p14="http://schemas.microsoft.com/office/powerpoint/2010/main" val="2128747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Assumption</a:t>
            </a:r>
            <a:r>
              <a:rPr lang="zh-CN" altLang="en-US" dirty="0" smtClean="0"/>
              <a:t> </a:t>
            </a:r>
            <a:r>
              <a:rPr lang="en-US" altLang="zh-CN" dirty="0" smtClean="0"/>
              <a:t>Difference</a:t>
            </a:r>
            <a:endParaRPr lang="en-US" dirty="0"/>
          </a:p>
        </p:txBody>
      </p:sp>
      <p:sp>
        <p:nvSpPr>
          <p:cNvPr id="3" name="Content Placeholder 2"/>
          <p:cNvSpPr>
            <a:spLocks noGrp="1"/>
          </p:cNvSpPr>
          <p:nvPr>
            <p:ph idx="1"/>
          </p:nvPr>
        </p:nvSpPr>
        <p:spPr/>
        <p:txBody>
          <a:bodyPr/>
          <a:lstStyle/>
          <a:p>
            <a:r>
              <a:rPr lang="en-US" altLang="zh-CN" dirty="0" smtClean="0"/>
              <a:t>Standard</a:t>
            </a:r>
            <a:r>
              <a:rPr lang="zh-CN" altLang="en-US" dirty="0" smtClean="0"/>
              <a:t> </a:t>
            </a:r>
            <a:r>
              <a:rPr lang="en-US" altLang="zh-CN" dirty="0" smtClean="0"/>
              <a:t>Literature(</a:t>
            </a:r>
            <a:r>
              <a:rPr lang="zh-CN" altLang="en-US" dirty="0" smtClean="0"/>
              <a:t> </a:t>
            </a:r>
            <a:r>
              <a:rPr lang="en-US" altLang="zh-CN" dirty="0" err="1" smtClean="0"/>
              <a:t>Constantinides</a:t>
            </a:r>
            <a:r>
              <a:rPr lang="en-US" altLang="zh-CN" dirty="0" smtClean="0"/>
              <a:t>,</a:t>
            </a:r>
            <a:r>
              <a:rPr lang="zh-CN" altLang="en-US" dirty="0" smtClean="0"/>
              <a:t> </a:t>
            </a:r>
            <a:r>
              <a:rPr lang="en-US" altLang="zh-CN" dirty="0" err="1" smtClean="0"/>
              <a:t>Vayanos</a:t>
            </a:r>
            <a:r>
              <a:rPr lang="en-US" altLang="zh-CN" dirty="0" smtClean="0"/>
              <a:t>,</a:t>
            </a:r>
            <a:r>
              <a:rPr lang="zh-CN" altLang="en-US" dirty="0" smtClean="0"/>
              <a:t> </a:t>
            </a:r>
            <a:r>
              <a:rPr lang="en-US" altLang="zh-CN" dirty="0" smtClean="0"/>
              <a:t>Liu</a:t>
            </a:r>
            <a:r>
              <a:rPr lang="zh-CN" altLang="en-US" dirty="0" smtClean="0"/>
              <a:t> </a:t>
            </a:r>
            <a:r>
              <a:rPr lang="en-US" altLang="zh-CN" dirty="0" smtClean="0"/>
              <a:t>and</a:t>
            </a:r>
            <a:r>
              <a:rPr lang="zh-CN" altLang="en-US" dirty="0" smtClean="0"/>
              <a:t> </a:t>
            </a:r>
            <a:r>
              <a:rPr lang="en-US" altLang="zh-CN" dirty="0" err="1" smtClean="0"/>
              <a:t>Loewenstein</a:t>
            </a:r>
            <a:r>
              <a:rPr lang="en-US" altLang="zh-CN" dirty="0" smtClean="0"/>
              <a:t>,</a:t>
            </a:r>
            <a:r>
              <a:rPr lang="zh-CN" altLang="en-US" dirty="0" smtClean="0"/>
              <a:t> </a:t>
            </a:r>
            <a:r>
              <a:rPr lang="en-US" altLang="zh-CN" dirty="0" smtClean="0"/>
              <a:t>and</a:t>
            </a:r>
            <a:r>
              <a:rPr lang="zh-CN" altLang="en-US" dirty="0" smtClean="0"/>
              <a:t> </a:t>
            </a:r>
            <a:r>
              <a:rPr lang="en-US" altLang="zh-CN" dirty="0" smtClean="0"/>
              <a:t>Liu)</a:t>
            </a:r>
          </a:p>
          <a:p>
            <a:r>
              <a:rPr lang="en-US" altLang="zh-CN" dirty="0" smtClean="0"/>
              <a:t>Assumption:</a:t>
            </a:r>
            <a:r>
              <a:rPr lang="zh-CN" altLang="en-US" dirty="0" smtClean="0"/>
              <a:t> </a:t>
            </a:r>
            <a:r>
              <a:rPr lang="en-US" altLang="zh-CN" dirty="0" smtClean="0"/>
              <a:t>Expected</a:t>
            </a:r>
            <a:r>
              <a:rPr lang="zh-CN" altLang="en-US" dirty="0" smtClean="0"/>
              <a:t> </a:t>
            </a:r>
            <a:r>
              <a:rPr lang="en-US" altLang="zh-CN" dirty="0" smtClean="0"/>
              <a:t>return,</a:t>
            </a:r>
            <a:r>
              <a:rPr lang="zh-CN" altLang="en-US" dirty="0" smtClean="0"/>
              <a:t> </a:t>
            </a:r>
            <a:r>
              <a:rPr lang="en-US" altLang="zh-CN" dirty="0" smtClean="0"/>
              <a:t>volatility</a:t>
            </a:r>
            <a:r>
              <a:rPr lang="zh-CN" altLang="en-US" dirty="0" smtClean="0"/>
              <a:t> </a:t>
            </a:r>
            <a:r>
              <a:rPr lang="en-US" altLang="zh-CN" dirty="0" smtClean="0"/>
              <a:t>and</a:t>
            </a:r>
            <a:r>
              <a:rPr lang="zh-CN" altLang="en-US" dirty="0" smtClean="0"/>
              <a:t> </a:t>
            </a:r>
            <a:r>
              <a:rPr lang="en-US" altLang="zh-CN" dirty="0" smtClean="0"/>
              <a:t>liquidity(transaction</a:t>
            </a:r>
            <a:r>
              <a:rPr lang="zh-CN" altLang="en-US" dirty="0" smtClean="0"/>
              <a:t> </a:t>
            </a:r>
            <a:r>
              <a:rPr lang="en-US" altLang="zh-CN" dirty="0" smtClean="0"/>
              <a:t>costs)</a:t>
            </a:r>
            <a:r>
              <a:rPr lang="zh-CN" altLang="en-US" dirty="0" smtClean="0"/>
              <a:t> </a:t>
            </a:r>
            <a:r>
              <a:rPr lang="en-US" altLang="zh-CN" dirty="0" smtClean="0"/>
              <a:t>constant</a:t>
            </a:r>
            <a:r>
              <a:rPr lang="zh-CN" altLang="en-US" dirty="0" smtClean="0"/>
              <a:t> </a:t>
            </a:r>
            <a:r>
              <a:rPr lang="en-US" altLang="zh-CN" dirty="0" smtClean="0"/>
              <a:t>through</a:t>
            </a:r>
            <a:r>
              <a:rPr lang="zh-CN" altLang="en-US" dirty="0" smtClean="0"/>
              <a:t> </a:t>
            </a:r>
            <a:r>
              <a:rPr lang="en-US" altLang="zh-CN" dirty="0" smtClean="0"/>
              <a:t>the</a:t>
            </a:r>
            <a:r>
              <a:rPr lang="zh-CN" altLang="en-US" dirty="0" smtClean="0"/>
              <a:t> </a:t>
            </a:r>
            <a:r>
              <a:rPr lang="en-US" altLang="zh-CN" dirty="0" smtClean="0"/>
              <a:t>investment</a:t>
            </a:r>
            <a:r>
              <a:rPr lang="zh-CN" altLang="en-US" dirty="0" smtClean="0"/>
              <a:t> </a:t>
            </a:r>
            <a:r>
              <a:rPr lang="en-US" altLang="zh-CN" dirty="0" smtClean="0"/>
              <a:t>horizon</a:t>
            </a:r>
            <a:endParaRPr lang="en-US" altLang="zh-CN" dirty="0"/>
          </a:p>
          <a:p>
            <a:r>
              <a:rPr lang="en-US" altLang="zh-CN" dirty="0" smtClean="0"/>
              <a:t>Investment</a:t>
            </a:r>
            <a:r>
              <a:rPr lang="zh-CN" altLang="en-US" dirty="0" smtClean="0"/>
              <a:t> </a:t>
            </a:r>
            <a:r>
              <a:rPr lang="en-US" altLang="zh-CN" dirty="0" smtClean="0"/>
              <a:t>opportunity</a:t>
            </a:r>
            <a:r>
              <a:rPr lang="zh-CN" altLang="en-US" dirty="0" smtClean="0"/>
              <a:t> </a:t>
            </a:r>
            <a:r>
              <a:rPr lang="en-US" altLang="zh-CN" dirty="0" smtClean="0"/>
              <a:t>set</a:t>
            </a:r>
            <a:r>
              <a:rPr lang="zh-CN" altLang="en-US" dirty="0" smtClean="0"/>
              <a:t> </a:t>
            </a:r>
            <a:r>
              <a:rPr lang="en-US" altLang="zh-CN" dirty="0" smtClean="0"/>
              <a:t>constant</a:t>
            </a:r>
          </a:p>
          <a:p>
            <a:endParaRPr lang="en-US" altLang="zh-CN" dirty="0"/>
          </a:p>
          <a:p>
            <a:r>
              <a:rPr lang="en-US" altLang="zh-CN" dirty="0" smtClean="0"/>
              <a:t>”Liquidity</a:t>
            </a:r>
            <a:r>
              <a:rPr lang="zh-CN" altLang="en-US" dirty="0" smtClean="0"/>
              <a:t> </a:t>
            </a:r>
            <a:r>
              <a:rPr lang="en-US" altLang="zh-CN" dirty="0" err="1" smtClean="0"/>
              <a:t>Premia</a:t>
            </a:r>
            <a:r>
              <a:rPr lang="zh-CN" altLang="en-US" dirty="0" smtClean="0"/>
              <a:t> </a:t>
            </a:r>
            <a:r>
              <a:rPr lang="en-US" altLang="zh-CN" dirty="0" smtClean="0"/>
              <a:t>and</a:t>
            </a:r>
            <a:r>
              <a:rPr lang="zh-CN" altLang="en-US" dirty="0" smtClean="0"/>
              <a:t> </a:t>
            </a:r>
            <a:r>
              <a:rPr lang="en-US" altLang="zh-CN" dirty="0" smtClean="0"/>
              <a:t>Transaction</a:t>
            </a:r>
            <a:r>
              <a:rPr lang="zh-CN" altLang="en-US" dirty="0" smtClean="0"/>
              <a:t> </a:t>
            </a:r>
            <a:r>
              <a:rPr lang="en-US" altLang="zh-CN" dirty="0" smtClean="0"/>
              <a:t>Costs”</a:t>
            </a:r>
            <a:endParaRPr lang="en-US" altLang="zh-CN" dirty="0"/>
          </a:p>
          <a:p>
            <a:r>
              <a:rPr lang="en-US" altLang="zh-CN" dirty="0" smtClean="0"/>
              <a:t>Assumption:</a:t>
            </a:r>
            <a:r>
              <a:rPr lang="zh-CN" altLang="en-US" dirty="0" smtClean="0"/>
              <a:t> </a:t>
            </a:r>
            <a:r>
              <a:rPr lang="en-US" altLang="zh-CN" dirty="0" smtClean="0"/>
              <a:t>Expected</a:t>
            </a:r>
            <a:r>
              <a:rPr lang="zh-CN" altLang="en-US" dirty="0" smtClean="0"/>
              <a:t> </a:t>
            </a:r>
            <a:r>
              <a:rPr lang="en-US" altLang="zh-CN" dirty="0" smtClean="0"/>
              <a:t>return</a:t>
            </a:r>
            <a:r>
              <a:rPr lang="zh-CN" altLang="en-US" dirty="0" smtClean="0"/>
              <a:t> </a:t>
            </a:r>
            <a:r>
              <a:rPr lang="en-US" altLang="zh-CN" dirty="0" smtClean="0"/>
              <a:t>volatility</a:t>
            </a:r>
            <a:r>
              <a:rPr lang="zh-CN" altLang="en-US" dirty="0" smtClean="0"/>
              <a:t> </a:t>
            </a:r>
            <a:r>
              <a:rPr lang="en-US" altLang="zh-CN" dirty="0" smtClean="0"/>
              <a:t>and</a:t>
            </a:r>
            <a:r>
              <a:rPr lang="zh-CN" altLang="en-US" dirty="0" smtClean="0"/>
              <a:t> </a:t>
            </a:r>
            <a:r>
              <a:rPr lang="en-US" altLang="zh-CN" dirty="0" smtClean="0"/>
              <a:t>liquidity</a:t>
            </a:r>
            <a:r>
              <a:rPr lang="zh-CN" altLang="en-US" dirty="0" smtClean="0"/>
              <a:t> </a:t>
            </a:r>
            <a:r>
              <a:rPr lang="en-US" altLang="zh-CN" dirty="0" smtClean="0"/>
              <a:t>different</a:t>
            </a:r>
            <a:r>
              <a:rPr lang="zh-CN" altLang="en-US" dirty="0" smtClean="0"/>
              <a:t> </a:t>
            </a:r>
            <a:r>
              <a:rPr lang="en-US" altLang="zh-CN" dirty="0" smtClean="0"/>
              <a:t>in</a:t>
            </a:r>
            <a:r>
              <a:rPr lang="zh-CN" altLang="en-US" dirty="0" smtClean="0"/>
              <a:t> </a:t>
            </a:r>
            <a:r>
              <a:rPr lang="en-US" altLang="zh-CN" dirty="0" smtClean="0"/>
              <a:t>different</a:t>
            </a:r>
            <a:r>
              <a:rPr lang="zh-CN" altLang="en-US" dirty="0" smtClean="0"/>
              <a:t> </a:t>
            </a:r>
            <a:r>
              <a:rPr lang="en-US" altLang="zh-CN" dirty="0" smtClean="0"/>
              <a:t>market</a:t>
            </a:r>
            <a:r>
              <a:rPr lang="zh-CN" altLang="en-US" dirty="0" smtClean="0"/>
              <a:t> </a:t>
            </a:r>
            <a:r>
              <a:rPr lang="en-US" altLang="zh-CN" dirty="0" smtClean="0"/>
              <a:t>conditions(</a:t>
            </a:r>
            <a:r>
              <a:rPr lang="zh-CN" altLang="en-US" dirty="0" smtClean="0"/>
              <a:t> </a:t>
            </a:r>
            <a:r>
              <a:rPr lang="en-US" altLang="zh-CN" dirty="0" smtClean="0"/>
              <a:t>Bull</a:t>
            </a:r>
            <a:r>
              <a:rPr lang="zh-CN" altLang="en-US" dirty="0" smtClean="0"/>
              <a:t> </a:t>
            </a:r>
            <a:r>
              <a:rPr lang="en-US" altLang="zh-CN" dirty="0" smtClean="0"/>
              <a:t>&amp;</a:t>
            </a:r>
            <a:r>
              <a:rPr lang="zh-CN" altLang="en-US" dirty="0" smtClean="0"/>
              <a:t> </a:t>
            </a:r>
            <a:r>
              <a:rPr lang="en-US" altLang="zh-CN" dirty="0" smtClean="0"/>
              <a:t>Bear).</a:t>
            </a:r>
            <a:r>
              <a:rPr lang="zh-CN" altLang="en-US" dirty="0" smtClean="0"/>
              <a:t> </a:t>
            </a:r>
            <a:endParaRPr lang="en-US" altLang="zh-CN" dirty="0" smtClean="0"/>
          </a:p>
          <a:p>
            <a:r>
              <a:rPr lang="en-US" altLang="zh-CN" dirty="0" smtClean="0"/>
              <a:t>Stochastic</a:t>
            </a:r>
            <a:r>
              <a:rPr lang="zh-CN" altLang="en-US" dirty="0" smtClean="0"/>
              <a:t> </a:t>
            </a:r>
            <a:r>
              <a:rPr lang="en-US" altLang="zh-CN" dirty="0" smtClean="0"/>
              <a:t>investment</a:t>
            </a:r>
            <a:r>
              <a:rPr lang="zh-CN" altLang="en-US" dirty="0" smtClean="0"/>
              <a:t> </a:t>
            </a:r>
            <a:r>
              <a:rPr lang="en-US" altLang="zh-CN" dirty="0" smtClean="0"/>
              <a:t>opportunity</a:t>
            </a:r>
            <a:r>
              <a:rPr lang="zh-CN" altLang="en-US" dirty="0" smtClean="0"/>
              <a:t> </a:t>
            </a:r>
            <a:r>
              <a:rPr lang="en-US" altLang="zh-CN" dirty="0" smtClean="0"/>
              <a:t>set</a:t>
            </a:r>
          </a:p>
        </p:txBody>
      </p:sp>
    </p:spTree>
    <p:extLst>
      <p:ext uri="{BB962C8B-B14F-4D97-AF65-F5344CB8AC3E}">
        <p14:creationId xmlns:p14="http://schemas.microsoft.com/office/powerpoint/2010/main" val="35445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Model</a:t>
            </a:r>
            <a:endParaRPr lang="en-US" dirty="0"/>
          </a:p>
        </p:txBody>
      </p:sp>
      <p:sp>
        <p:nvSpPr>
          <p:cNvPr id="3" name="Content Placeholder 2"/>
          <p:cNvSpPr>
            <a:spLocks noGrp="1"/>
          </p:cNvSpPr>
          <p:nvPr>
            <p:ph idx="1"/>
          </p:nvPr>
        </p:nvSpPr>
        <p:spPr/>
        <p:txBody>
          <a:bodyPr/>
          <a:lstStyle/>
          <a:p>
            <a:r>
              <a:rPr lang="en-US" altLang="zh-CN" dirty="0" smtClean="0"/>
              <a:t>Again,</a:t>
            </a:r>
            <a:r>
              <a:rPr lang="zh-CN" altLang="en-US" dirty="0" smtClean="0"/>
              <a:t> </a:t>
            </a:r>
            <a:r>
              <a:rPr lang="en-US" altLang="zh-CN" dirty="0" smtClean="0"/>
              <a:t>different</a:t>
            </a:r>
            <a:r>
              <a:rPr lang="zh-CN" altLang="en-US" dirty="0" smtClean="0"/>
              <a:t> </a:t>
            </a:r>
            <a:r>
              <a:rPr lang="en-US" altLang="zh-CN" dirty="0" smtClean="0"/>
              <a:t>from</a:t>
            </a:r>
            <a:r>
              <a:rPr lang="zh-CN" altLang="en-US" dirty="0" smtClean="0"/>
              <a:t> </a:t>
            </a:r>
            <a:r>
              <a:rPr lang="en-US" altLang="zh-CN" dirty="0" smtClean="0"/>
              <a:t>the</a:t>
            </a:r>
            <a:r>
              <a:rPr lang="zh-CN" altLang="en-US" dirty="0" smtClean="0"/>
              <a:t> </a:t>
            </a:r>
            <a:r>
              <a:rPr lang="en-US" altLang="zh-CN" dirty="0" smtClean="0"/>
              <a:t>model</a:t>
            </a:r>
            <a:r>
              <a:rPr lang="zh-CN" altLang="en-US" dirty="0" smtClean="0"/>
              <a:t> </a:t>
            </a:r>
            <a:r>
              <a:rPr lang="en-US" altLang="zh-CN" dirty="0" smtClean="0"/>
              <a:t>used</a:t>
            </a:r>
            <a:r>
              <a:rPr lang="zh-CN" altLang="en-US" dirty="0" smtClean="0"/>
              <a:t> </a:t>
            </a:r>
            <a:r>
              <a:rPr lang="en-US" altLang="zh-CN" dirty="0" smtClean="0"/>
              <a:t>in</a:t>
            </a:r>
            <a:r>
              <a:rPr lang="zh-CN" altLang="en-US" dirty="0"/>
              <a:t> </a:t>
            </a:r>
            <a:r>
              <a:rPr lang="en-US" altLang="zh-CN" dirty="0" smtClean="0"/>
              <a:t>standard</a:t>
            </a:r>
            <a:r>
              <a:rPr lang="zh-CN" altLang="en-US" dirty="0" smtClean="0"/>
              <a:t> </a:t>
            </a:r>
            <a:r>
              <a:rPr lang="en-US" altLang="zh-CN" dirty="0" smtClean="0"/>
              <a:t>literature,</a:t>
            </a:r>
            <a:r>
              <a:rPr lang="zh-CN" altLang="en-US" dirty="0" smtClean="0"/>
              <a:t> </a:t>
            </a:r>
            <a:r>
              <a:rPr lang="en-US" altLang="zh-CN" dirty="0" smtClean="0"/>
              <a:t>the</a:t>
            </a:r>
            <a:r>
              <a:rPr lang="zh-CN" altLang="en-US" dirty="0" smtClean="0"/>
              <a:t> </a:t>
            </a:r>
            <a:r>
              <a:rPr lang="en-US" altLang="zh-CN" dirty="0" smtClean="0"/>
              <a:t>parameters</a:t>
            </a:r>
            <a:r>
              <a:rPr lang="zh-CN" altLang="en-US" dirty="0" smtClean="0"/>
              <a:t> </a:t>
            </a:r>
            <a:r>
              <a:rPr lang="en-US" altLang="zh-CN" dirty="0" smtClean="0"/>
              <a:t>used</a:t>
            </a:r>
            <a:r>
              <a:rPr lang="zh-CN" altLang="en-US" dirty="0" smtClean="0"/>
              <a:t> </a:t>
            </a:r>
            <a:r>
              <a:rPr lang="en-US" altLang="zh-CN" dirty="0" smtClean="0"/>
              <a:t>in</a:t>
            </a:r>
            <a:r>
              <a:rPr lang="zh-CN" altLang="en-US" dirty="0" smtClean="0"/>
              <a:t> </a:t>
            </a:r>
            <a:r>
              <a:rPr lang="en-US" altLang="zh-CN" dirty="0" smtClean="0"/>
              <a:t>this</a:t>
            </a:r>
            <a:r>
              <a:rPr lang="zh-CN" altLang="en-US" dirty="0" smtClean="0"/>
              <a:t> </a:t>
            </a:r>
            <a:r>
              <a:rPr lang="en-US" altLang="zh-CN" dirty="0" smtClean="0"/>
              <a:t>model</a:t>
            </a:r>
            <a:r>
              <a:rPr lang="zh-CN" altLang="en-US" dirty="0" smtClean="0"/>
              <a:t> </a:t>
            </a:r>
            <a:r>
              <a:rPr lang="en-US" altLang="zh-CN" dirty="0" smtClean="0"/>
              <a:t>will</a:t>
            </a:r>
            <a:r>
              <a:rPr lang="zh-CN" altLang="en-US" dirty="0" smtClean="0"/>
              <a:t> </a:t>
            </a:r>
            <a:r>
              <a:rPr lang="en-US" altLang="zh-CN" dirty="0" smtClean="0"/>
              <a:t>not</a:t>
            </a:r>
            <a:r>
              <a:rPr lang="zh-CN" altLang="en-US" dirty="0" smtClean="0"/>
              <a:t> </a:t>
            </a:r>
            <a:r>
              <a:rPr lang="en-US" altLang="zh-CN" dirty="0" smtClean="0"/>
              <a:t>be</a:t>
            </a:r>
            <a:r>
              <a:rPr lang="zh-CN" altLang="en-US" dirty="0" smtClean="0"/>
              <a:t> </a:t>
            </a:r>
            <a:r>
              <a:rPr lang="en-US" altLang="zh-CN" dirty="0" smtClean="0"/>
              <a:t>constant.</a:t>
            </a:r>
            <a:r>
              <a:rPr lang="zh-CN" altLang="en-US" dirty="0" smtClean="0"/>
              <a:t> </a:t>
            </a:r>
            <a:r>
              <a:rPr lang="en-US" altLang="zh-CN" dirty="0" smtClean="0"/>
              <a:t>There</a:t>
            </a:r>
            <a:r>
              <a:rPr lang="zh-CN" altLang="en-US" dirty="0" smtClean="0"/>
              <a:t> </a:t>
            </a:r>
            <a:r>
              <a:rPr lang="en-US" altLang="zh-CN" dirty="0" smtClean="0"/>
              <a:t>are</a:t>
            </a:r>
            <a:r>
              <a:rPr lang="zh-CN" altLang="en-US" dirty="0" smtClean="0"/>
              <a:t> </a:t>
            </a:r>
            <a:r>
              <a:rPr lang="en-US" altLang="zh-CN" dirty="0" smtClean="0"/>
              <a:t>two</a:t>
            </a:r>
            <a:r>
              <a:rPr lang="zh-CN" altLang="en-US" dirty="0" smtClean="0"/>
              <a:t> </a:t>
            </a:r>
            <a:r>
              <a:rPr lang="en-US" altLang="zh-CN" dirty="0" smtClean="0"/>
              <a:t>regimes:</a:t>
            </a:r>
            <a:r>
              <a:rPr lang="zh-CN" altLang="en-US" dirty="0" smtClean="0"/>
              <a:t> </a:t>
            </a:r>
            <a:r>
              <a:rPr lang="en-US" altLang="zh-CN" dirty="0" smtClean="0"/>
              <a:t>Bull</a:t>
            </a:r>
            <a:r>
              <a:rPr lang="zh-CN" altLang="en-US" dirty="0" smtClean="0"/>
              <a:t> </a:t>
            </a:r>
            <a:r>
              <a:rPr lang="en-US" altLang="zh-CN" dirty="0" smtClean="0"/>
              <a:t>&amp;</a:t>
            </a:r>
            <a:r>
              <a:rPr lang="zh-CN" altLang="en-US" dirty="0" smtClean="0"/>
              <a:t> </a:t>
            </a:r>
            <a:r>
              <a:rPr lang="en-US" altLang="zh-CN" dirty="0" smtClean="0"/>
              <a:t>Bear.</a:t>
            </a:r>
            <a:r>
              <a:rPr lang="zh-CN" altLang="en-US" dirty="0" smtClean="0"/>
              <a:t> </a:t>
            </a:r>
            <a:r>
              <a:rPr lang="en-US" altLang="zh-CN" dirty="0" smtClean="0"/>
              <a:t>(regime</a:t>
            </a:r>
            <a:r>
              <a:rPr lang="zh-CN" altLang="en-US" dirty="0" smtClean="0"/>
              <a:t> </a:t>
            </a:r>
            <a:r>
              <a:rPr lang="en-US" altLang="zh-CN" dirty="0" err="1" smtClean="0"/>
              <a:t>i</a:t>
            </a:r>
            <a:r>
              <a:rPr lang="zh-CN" altLang="en-US" dirty="0" smtClean="0"/>
              <a:t> </a:t>
            </a:r>
            <a:r>
              <a:rPr lang="en-US" altLang="zh-CN" dirty="0" smtClean="0"/>
              <a:t>&amp;</a:t>
            </a:r>
            <a:r>
              <a:rPr lang="zh-CN" altLang="en-US" dirty="0" smtClean="0"/>
              <a:t> </a:t>
            </a:r>
            <a:r>
              <a:rPr lang="en-US" altLang="zh-CN" dirty="0" smtClean="0"/>
              <a:t>j)</a:t>
            </a:r>
            <a:r>
              <a:rPr lang="zh-CN" altLang="en-US" dirty="0" smtClean="0"/>
              <a:t> </a:t>
            </a:r>
            <a:endParaRPr lang="en-US" altLang="zh-CN" dirty="0" smtClean="0"/>
          </a:p>
          <a:p>
            <a:r>
              <a:rPr lang="en-US" altLang="zh-CN" dirty="0" smtClean="0"/>
              <a:t>Probability</a:t>
            </a:r>
            <a:r>
              <a:rPr lang="zh-CN" altLang="en-US" dirty="0" smtClean="0"/>
              <a:t> </a:t>
            </a:r>
            <a:r>
              <a:rPr lang="en-US" altLang="zh-CN" dirty="0" smtClean="0"/>
              <a:t>Space</a:t>
            </a:r>
            <a:r>
              <a:rPr lang="zh-CN" altLang="en-US" dirty="0" smtClean="0"/>
              <a:t> </a:t>
            </a:r>
            <a:endParaRPr lang="en-US" altLang="zh-CN" dirty="0" smtClean="0"/>
          </a:p>
          <a:p>
            <a:r>
              <a:rPr lang="en-US" altLang="zh-CN" dirty="0" smtClean="0"/>
              <a:t>Uncertainty</a:t>
            </a:r>
            <a:r>
              <a:rPr lang="zh-CN" altLang="en-US" dirty="0" smtClean="0"/>
              <a:t> </a:t>
            </a:r>
            <a:r>
              <a:rPr lang="en-US" altLang="zh-CN" dirty="0" smtClean="0"/>
              <a:t>and</a:t>
            </a:r>
            <a:r>
              <a:rPr lang="zh-CN" altLang="en-US" dirty="0" smtClean="0"/>
              <a:t> </a:t>
            </a:r>
            <a:r>
              <a:rPr lang="en-US" altLang="zh-CN" dirty="0" smtClean="0"/>
              <a:t>the</a:t>
            </a:r>
            <a:r>
              <a:rPr lang="zh-CN" altLang="en-US" dirty="0" smtClean="0"/>
              <a:t> </a:t>
            </a:r>
            <a:r>
              <a:rPr lang="en-US" altLang="zh-CN" dirty="0" smtClean="0"/>
              <a:t>filtration:</a:t>
            </a:r>
            <a:r>
              <a:rPr lang="zh-CN" altLang="en-US" dirty="0" smtClean="0"/>
              <a:t> </a:t>
            </a:r>
            <a:r>
              <a:rPr lang="en-US" altLang="zh-CN" dirty="0" smtClean="0"/>
              <a:t>standard</a:t>
            </a:r>
            <a:r>
              <a:rPr lang="zh-CN" altLang="en-US" dirty="0" smtClean="0"/>
              <a:t> </a:t>
            </a:r>
            <a:r>
              <a:rPr lang="en-US" altLang="zh-CN" dirty="0" smtClean="0"/>
              <a:t>one-dimensional</a:t>
            </a:r>
            <a:r>
              <a:rPr lang="zh-CN" altLang="en-US" dirty="0" smtClean="0"/>
              <a:t> </a:t>
            </a:r>
            <a:r>
              <a:rPr lang="en-US" altLang="zh-CN" dirty="0" smtClean="0"/>
              <a:t>Brownian</a:t>
            </a:r>
            <a:r>
              <a:rPr lang="zh-CN" altLang="en-US" dirty="0" smtClean="0"/>
              <a:t> </a:t>
            </a:r>
            <a:r>
              <a:rPr lang="en-US" altLang="zh-CN" dirty="0" smtClean="0"/>
              <a:t>motion</a:t>
            </a:r>
            <a:r>
              <a:rPr lang="zh-CN" altLang="en-US" dirty="0" smtClean="0"/>
              <a:t> </a:t>
            </a:r>
            <a:r>
              <a:rPr lang="en-US" altLang="zh-CN" dirty="0" smtClean="0"/>
              <a:t>w</a:t>
            </a:r>
            <a:r>
              <a:rPr lang="zh-CN" altLang="en-US" dirty="0" smtClean="0"/>
              <a:t> </a:t>
            </a:r>
            <a:r>
              <a:rPr lang="en-US" altLang="zh-CN" dirty="0" smtClean="0"/>
              <a:t>and</a:t>
            </a:r>
            <a:r>
              <a:rPr lang="zh-CN" altLang="en-US" dirty="0" smtClean="0"/>
              <a:t> </a:t>
            </a:r>
            <a:r>
              <a:rPr lang="en-US" altLang="zh-CN" dirty="0" smtClean="0"/>
              <a:t>Risk:</a:t>
            </a:r>
            <a:r>
              <a:rPr lang="zh-CN" altLang="en-US" dirty="0" smtClean="0"/>
              <a:t> </a:t>
            </a:r>
            <a:r>
              <a:rPr lang="en-US" altLang="zh-CN" dirty="0"/>
              <a:t>T</a:t>
            </a:r>
            <a:r>
              <a:rPr lang="en-US" altLang="zh-CN" dirty="0" smtClean="0"/>
              <a:t>wo</a:t>
            </a:r>
            <a:r>
              <a:rPr lang="zh-CN" altLang="en-US" dirty="0" smtClean="0"/>
              <a:t> </a:t>
            </a:r>
            <a:r>
              <a:rPr lang="en-US" altLang="zh-CN" dirty="0" smtClean="0"/>
              <a:t>independent</a:t>
            </a:r>
            <a:r>
              <a:rPr lang="zh-CN" altLang="en-US" dirty="0" smtClean="0"/>
              <a:t> </a:t>
            </a:r>
            <a:r>
              <a:rPr lang="en-US" altLang="zh-CN" dirty="0" smtClean="0"/>
              <a:t>Poisson</a:t>
            </a:r>
            <a:r>
              <a:rPr lang="zh-CN" altLang="en-US" dirty="0" smtClean="0"/>
              <a:t> </a:t>
            </a:r>
            <a:r>
              <a:rPr lang="en-US" altLang="zh-CN" dirty="0" smtClean="0"/>
              <a:t>Processes</a:t>
            </a:r>
            <a:r>
              <a:rPr lang="zh-CN" altLang="en-US" dirty="0" smtClean="0"/>
              <a:t> </a:t>
            </a:r>
            <a:r>
              <a:rPr lang="en-US" altLang="zh-CN" dirty="0" smtClean="0"/>
              <a:t>(</a:t>
            </a:r>
            <a:r>
              <a:rPr lang="zh-CN" altLang="en-US" dirty="0" smtClean="0"/>
              <a:t> </a:t>
            </a:r>
            <a:r>
              <a:rPr lang="en-US" altLang="zh-CN" dirty="0" smtClean="0"/>
              <a:t>Bull</a:t>
            </a:r>
            <a:r>
              <a:rPr lang="zh-CN" altLang="en-US" dirty="0" smtClean="0"/>
              <a:t> </a:t>
            </a:r>
            <a:r>
              <a:rPr lang="en-US" altLang="zh-CN" dirty="0" smtClean="0"/>
              <a:t>&amp;</a:t>
            </a:r>
            <a:r>
              <a:rPr lang="zh-CN" altLang="en-US" dirty="0" smtClean="0"/>
              <a:t> </a:t>
            </a:r>
            <a:r>
              <a:rPr lang="en-US" altLang="zh-CN" dirty="0" smtClean="0"/>
              <a:t>Bear)</a:t>
            </a:r>
          </a:p>
          <a:p>
            <a:r>
              <a:rPr lang="en-US" altLang="zh-CN" dirty="0" smtClean="0"/>
              <a:t>Two</a:t>
            </a:r>
            <a:r>
              <a:rPr lang="zh-CN" altLang="en-US" dirty="0" smtClean="0"/>
              <a:t> </a:t>
            </a:r>
            <a:r>
              <a:rPr lang="en-US" altLang="zh-CN" dirty="0" smtClean="0"/>
              <a:t>Assets:</a:t>
            </a:r>
            <a:r>
              <a:rPr lang="zh-CN" altLang="en-US" dirty="0" smtClean="0"/>
              <a:t> </a:t>
            </a:r>
            <a:r>
              <a:rPr lang="en-US" altLang="zh-CN" dirty="0" smtClean="0"/>
              <a:t>Risky(Stock)</a:t>
            </a:r>
            <a:r>
              <a:rPr lang="zh-CN" altLang="en-US" dirty="0" smtClean="0"/>
              <a:t> </a:t>
            </a:r>
            <a:r>
              <a:rPr lang="en-US" altLang="zh-CN" dirty="0" smtClean="0"/>
              <a:t>Risk-free(Bond)</a:t>
            </a:r>
          </a:p>
          <a:p>
            <a:endParaRPr lang="en-US" altLang="zh-CN"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623" y="2859454"/>
            <a:ext cx="927100" cy="330200"/>
          </a:xfrm>
          <a:prstGeom prst="rect">
            <a:avLst/>
          </a:prstGeom>
        </p:spPr>
      </p:pic>
    </p:spTree>
    <p:extLst>
      <p:ext uri="{BB962C8B-B14F-4D97-AF65-F5344CB8AC3E}">
        <p14:creationId xmlns:p14="http://schemas.microsoft.com/office/powerpoint/2010/main" val="650939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Model</a:t>
            </a:r>
            <a:endParaRPr lang="en-US" dirty="0"/>
          </a:p>
        </p:txBody>
      </p:sp>
      <p:sp>
        <p:nvSpPr>
          <p:cNvPr id="3" name="Content Placeholder 2"/>
          <p:cNvSpPr>
            <a:spLocks noGrp="1"/>
          </p:cNvSpPr>
          <p:nvPr>
            <p:ph idx="1"/>
          </p:nvPr>
        </p:nvSpPr>
        <p:spPr/>
        <p:txBody>
          <a:bodyPr/>
          <a:lstStyle/>
          <a:p>
            <a:r>
              <a:rPr lang="en-US" altLang="zh-CN" dirty="0" smtClean="0"/>
              <a:t>Optimal</a:t>
            </a:r>
            <a:r>
              <a:rPr lang="zh-CN" altLang="en-US" dirty="0" smtClean="0"/>
              <a:t> </a:t>
            </a:r>
            <a:r>
              <a:rPr lang="en-US" altLang="zh-CN" dirty="0" smtClean="0"/>
              <a:t>Investment</a:t>
            </a:r>
            <a:r>
              <a:rPr lang="zh-CN" altLang="en-US" dirty="0" smtClean="0"/>
              <a:t> </a:t>
            </a:r>
            <a:r>
              <a:rPr lang="en-US" altLang="zh-CN" dirty="0" smtClean="0"/>
              <a:t>Policies:</a:t>
            </a:r>
          </a:p>
          <a:p>
            <a:endParaRPr lang="en-US" altLang="zh-CN" dirty="0" smtClean="0"/>
          </a:p>
          <a:p>
            <a:endParaRPr lang="en-US" dirty="0" smtClean="0"/>
          </a:p>
          <a:p>
            <a:endParaRPr lang="en-US" dirty="0"/>
          </a:p>
          <a:p>
            <a:endParaRPr lang="en-US" dirty="0" smtClean="0"/>
          </a:p>
          <a:p>
            <a:r>
              <a:rPr lang="en-US" altLang="zh-CN" dirty="0" smtClean="0"/>
              <a:t>Solve</a:t>
            </a:r>
            <a:r>
              <a:rPr lang="zh-CN" altLang="en-US" dirty="0" smtClean="0"/>
              <a:t> </a:t>
            </a:r>
            <a:r>
              <a:rPr lang="en-US" altLang="zh-CN" dirty="0" smtClean="0"/>
              <a:t>using</a:t>
            </a:r>
            <a:r>
              <a:rPr lang="zh-CN" altLang="en-US" dirty="0" smtClean="0"/>
              <a:t> </a:t>
            </a:r>
            <a:r>
              <a:rPr lang="en-US" altLang="zh-CN" dirty="0" smtClean="0"/>
              <a:t>HJB</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00" y="2540000"/>
            <a:ext cx="7785100" cy="177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615" y="4736592"/>
            <a:ext cx="6502400" cy="1536700"/>
          </a:xfrm>
          <a:prstGeom prst="rect">
            <a:avLst/>
          </a:prstGeom>
        </p:spPr>
      </p:pic>
    </p:spTree>
    <p:extLst>
      <p:ext uri="{BB962C8B-B14F-4D97-AF65-F5344CB8AC3E}">
        <p14:creationId xmlns:p14="http://schemas.microsoft.com/office/powerpoint/2010/main" val="1732245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Ratios</a:t>
            </a:r>
            <a:endParaRPr lang="en-US" dirty="0"/>
          </a:p>
        </p:txBody>
      </p:sp>
      <p:sp>
        <p:nvSpPr>
          <p:cNvPr id="3" name="Content Placeholder 2"/>
          <p:cNvSpPr>
            <a:spLocks noGrp="1"/>
          </p:cNvSpPr>
          <p:nvPr>
            <p:ph idx="1"/>
          </p:nvPr>
        </p:nvSpPr>
        <p:spPr>
          <a:xfrm>
            <a:off x="1104272" y="2121408"/>
            <a:ext cx="10058400" cy="4050792"/>
          </a:xfrm>
        </p:spPr>
        <p:txBody>
          <a:bodyPr/>
          <a:lstStyle/>
          <a:p>
            <a:r>
              <a:rPr lang="en-US" altLang="zh-CN" dirty="0" smtClean="0"/>
              <a:t>No</a:t>
            </a:r>
            <a:r>
              <a:rPr lang="zh-CN" altLang="en-US" dirty="0" smtClean="0"/>
              <a:t> </a:t>
            </a:r>
            <a:r>
              <a:rPr lang="en-US" altLang="zh-CN" dirty="0" smtClean="0"/>
              <a:t>transaction</a:t>
            </a:r>
            <a:r>
              <a:rPr lang="zh-CN" altLang="en-US" dirty="0" smtClean="0"/>
              <a:t> </a:t>
            </a:r>
            <a:r>
              <a:rPr lang="en-US" altLang="zh-CN" dirty="0" smtClean="0"/>
              <a:t>cost</a:t>
            </a:r>
            <a:r>
              <a:rPr lang="en-US" altLang="zh-CN" dirty="0">
                <a:sym typeface="Wingdings"/>
              </a:rPr>
              <a:t> (Using parameters used in</a:t>
            </a:r>
            <a:r>
              <a:rPr lang="zh-CN" altLang="en-US" dirty="0">
                <a:sym typeface="Wingdings"/>
              </a:rPr>
              <a:t> </a:t>
            </a:r>
            <a:r>
              <a:rPr lang="en-US" altLang="zh-CN" dirty="0" err="1">
                <a:sym typeface="Wingdings"/>
              </a:rPr>
              <a:t>Ang</a:t>
            </a:r>
            <a:r>
              <a:rPr lang="zh-CN" altLang="en-US" dirty="0">
                <a:sym typeface="Wingdings"/>
              </a:rPr>
              <a:t> </a:t>
            </a:r>
            <a:r>
              <a:rPr lang="en-US" altLang="zh-CN" dirty="0">
                <a:sym typeface="Wingdings"/>
              </a:rPr>
              <a:t>and</a:t>
            </a:r>
            <a:r>
              <a:rPr lang="zh-CN" altLang="en-US" dirty="0">
                <a:sym typeface="Wingdings"/>
              </a:rPr>
              <a:t> </a:t>
            </a:r>
            <a:r>
              <a:rPr lang="en-US" altLang="zh-CN" dirty="0" err="1">
                <a:sym typeface="Wingdings"/>
              </a:rPr>
              <a:t>Bekaert</a:t>
            </a:r>
            <a:r>
              <a:rPr lang="en-US" altLang="zh-CN" dirty="0">
                <a:sym typeface="Wingdings"/>
              </a:rPr>
              <a:t>(2002) </a:t>
            </a:r>
            <a:r>
              <a:rPr lang="en-US" altLang="zh-CN" u="sng" dirty="0">
                <a:sym typeface="Wingdings"/>
              </a:rPr>
              <a:t>Base Case</a:t>
            </a:r>
            <a:r>
              <a:rPr lang="zh-CN" altLang="en-US" dirty="0">
                <a:sym typeface="Wingdings"/>
              </a:rPr>
              <a:t>） </a:t>
            </a:r>
            <a:endParaRPr lang="en-US" altLang="zh-CN" dirty="0" smtClean="0"/>
          </a:p>
          <a:p>
            <a:r>
              <a:rPr lang="en-US" altLang="zh-CN" b="1" dirty="0" smtClean="0"/>
              <a:t>Stock</a:t>
            </a:r>
            <a:r>
              <a:rPr lang="zh-CN" altLang="en-US" b="1" dirty="0" smtClean="0"/>
              <a:t> </a:t>
            </a:r>
            <a:r>
              <a:rPr lang="en-US" altLang="zh-CN" b="1" dirty="0" smtClean="0"/>
              <a:t>investment</a:t>
            </a:r>
            <a:r>
              <a:rPr lang="zh-CN" altLang="en-US" b="1" dirty="0" smtClean="0"/>
              <a:t> </a:t>
            </a:r>
            <a:r>
              <a:rPr lang="en-US" altLang="zh-CN" b="1" dirty="0" smtClean="0"/>
              <a:t>to</a:t>
            </a:r>
            <a:r>
              <a:rPr lang="zh-CN" altLang="en-US" b="1" dirty="0" smtClean="0"/>
              <a:t> </a:t>
            </a:r>
            <a:r>
              <a:rPr lang="en-US" altLang="zh-CN" b="1" dirty="0" smtClean="0"/>
              <a:t>wealth</a:t>
            </a:r>
            <a:r>
              <a:rPr lang="zh-CN" altLang="en-US" b="1" dirty="0" smtClean="0"/>
              <a:t> </a:t>
            </a:r>
            <a:r>
              <a:rPr lang="en-US" altLang="zh-CN" b="1" dirty="0" smtClean="0"/>
              <a:t>ratio:</a:t>
            </a:r>
          </a:p>
          <a:p>
            <a:r>
              <a:rPr lang="en-US" altLang="zh-CN" dirty="0" smtClean="0"/>
              <a:t>Bull:</a:t>
            </a:r>
            <a:r>
              <a:rPr lang="zh-CN" altLang="en-US" dirty="0" smtClean="0"/>
              <a:t> </a:t>
            </a:r>
            <a:r>
              <a:rPr lang="en-US" altLang="zh-CN" dirty="0" smtClean="0"/>
              <a:t>2.5923</a:t>
            </a:r>
          </a:p>
          <a:p>
            <a:r>
              <a:rPr lang="en-US" altLang="zh-CN" dirty="0" smtClean="0"/>
              <a:t>Bear:</a:t>
            </a:r>
            <a:r>
              <a:rPr lang="zh-CN" altLang="en-US" dirty="0" smtClean="0"/>
              <a:t> </a:t>
            </a:r>
            <a:r>
              <a:rPr lang="en-US" altLang="zh-CN" dirty="0" smtClean="0"/>
              <a:t>0.6612</a:t>
            </a:r>
          </a:p>
          <a:p>
            <a:r>
              <a:rPr lang="en-US" altLang="zh-CN" b="1" dirty="0" smtClean="0"/>
              <a:t>Consumption</a:t>
            </a:r>
            <a:r>
              <a:rPr lang="zh-CN" altLang="en-US" b="1" dirty="0" smtClean="0"/>
              <a:t> </a:t>
            </a:r>
            <a:r>
              <a:rPr lang="en-US" altLang="zh-CN" b="1" dirty="0" smtClean="0"/>
              <a:t>to</a:t>
            </a:r>
            <a:r>
              <a:rPr lang="zh-CN" altLang="en-US" b="1" dirty="0" smtClean="0"/>
              <a:t> </a:t>
            </a:r>
            <a:r>
              <a:rPr lang="en-US" altLang="zh-CN" b="1" dirty="0" smtClean="0"/>
              <a:t>wealth</a:t>
            </a:r>
            <a:r>
              <a:rPr lang="zh-CN" altLang="en-US" b="1" dirty="0" smtClean="0"/>
              <a:t> </a:t>
            </a:r>
            <a:r>
              <a:rPr lang="en-US" altLang="zh-CN" b="1" dirty="0" smtClean="0"/>
              <a:t>ratio:</a:t>
            </a:r>
          </a:p>
          <a:p>
            <a:r>
              <a:rPr lang="en-US" altLang="zh-CN" dirty="0" smtClean="0"/>
              <a:t>Bull:</a:t>
            </a:r>
            <a:r>
              <a:rPr lang="zh-CN" altLang="en-US" dirty="0" smtClean="0"/>
              <a:t> </a:t>
            </a:r>
            <a:r>
              <a:rPr lang="en-US" altLang="zh-CN" dirty="0" smtClean="0"/>
              <a:t>12.793%</a:t>
            </a:r>
          </a:p>
          <a:p>
            <a:r>
              <a:rPr lang="en-US" altLang="zh-CN" dirty="0" smtClean="0"/>
              <a:t>Bear:</a:t>
            </a:r>
            <a:r>
              <a:rPr lang="zh-CN" altLang="en-US" dirty="0" smtClean="0"/>
              <a:t> </a:t>
            </a:r>
            <a:r>
              <a:rPr lang="en-US" altLang="zh-CN" dirty="0" smtClean="0"/>
              <a:t>12.53%</a:t>
            </a:r>
          </a:p>
          <a:p>
            <a:endParaRPr lang="en-US" altLang="zh-CN" dirty="0" smtClean="0"/>
          </a:p>
        </p:txBody>
      </p:sp>
      <p:sp>
        <p:nvSpPr>
          <p:cNvPr id="8" name="Right Arrow 7"/>
          <p:cNvSpPr/>
          <p:nvPr/>
        </p:nvSpPr>
        <p:spPr>
          <a:xfrm>
            <a:off x="3334871" y="4464424"/>
            <a:ext cx="618564" cy="28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334871" y="3151722"/>
            <a:ext cx="618564" cy="28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10635" y="3088079"/>
            <a:ext cx="2057400" cy="369332"/>
          </a:xfrm>
          <a:prstGeom prst="rect">
            <a:avLst/>
          </a:prstGeom>
          <a:noFill/>
        </p:spPr>
        <p:txBody>
          <a:bodyPr wrap="square" rtlCol="0">
            <a:spAutoFit/>
          </a:bodyPr>
          <a:lstStyle/>
          <a:p>
            <a:r>
              <a:rPr lang="en-US" dirty="0" smtClean="0">
                <a:solidFill>
                  <a:srgbClr val="FF0000"/>
                </a:solidFill>
              </a:rPr>
              <a:t>L</a:t>
            </a:r>
            <a:r>
              <a:rPr lang="en-US" altLang="zh-CN" dirty="0" smtClean="0">
                <a:solidFill>
                  <a:srgbClr val="FF0000"/>
                </a:solidFill>
              </a:rPr>
              <a:t>arge difference</a:t>
            </a:r>
            <a:endParaRPr lang="en-US" dirty="0">
              <a:solidFill>
                <a:srgbClr val="FF0000"/>
              </a:solidFill>
            </a:endParaRPr>
          </a:p>
        </p:txBody>
      </p:sp>
      <p:sp>
        <p:nvSpPr>
          <p:cNvPr id="11" name="TextBox 10"/>
          <p:cNvSpPr txBox="1"/>
          <p:nvPr/>
        </p:nvSpPr>
        <p:spPr>
          <a:xfrm>
            <a:off x="4598894" y="4424082"/>
            <a:ext cx="2433918" cy="369332"/>
          </a:xfrm>
          <a:prstGeom prst="rect">
            <a:avLst/>
          </a:prstGeom>
          <a:noFill/>
        </p:spPr>
        <p:txBody>
          <a:bodyPr wrap="square" rtlCol="0">
            <a:spAutoFit/>
          </a:bodyPr>
          <a:lstStyle/>
          <a:p>
            <a:r>
              <a:rPr lang="en-US" dirty="0" smtClean="0">
                <a:solidFill>
                  <a:srgbClr val="FF0000"/>
                </a:solidFill>
              </a:rPr>
              <a:t>Similar</a:t>
            </a:r>
            <a:endParaRPr lang="en-US" dirty="0">
              <a:solidFill>
                <a:srgbClr val="FF0000"/>
              </a:solidFill>
            </a:endParaRPr>
          </a:p>
        </p:txBody>
      </p:sp>
    </p:spTree>
    <p:extLst>
      <p:ext uri="{BB962C8B-B14F-4D97-AF65-F5344CB8AC3E}">
        <p14:creationId xmlns:p14="http://schemas.microsoft.com/office/powerpoint/2010/main" val="52527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464</TotalTime>
  <Words>1053</Words>
  <Application>Microsoft Office PowerPoint</Application>
  <PresentationFormat>Widescreen</PresentationFormat>
  <Paragraphs>109</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方正姚体</vt:lpstr>
      <vt:lpstr>宋体</vt:lpstr>
      <vt:lpstr>Calibri</vt:lpstr>
      <vt:lpstr>Rockwell</vt:lpstr>
      <vt:lpstr>Rockwell Condensed</vt:lpstr>
      <vt:lpstr>Rockwell Extra Bold</vt:lpstr>
      <vt:lpstr>Wingdings</vt:lpstr>
      <vt:lpstr>Wood Type</vt:lpstr>
      <vt:lpstr>Liquidity Premia &amp; Transaction costs</vt:lpstr>
      <vt:lpstr>Author</vt:lpstr>
      <vt:lpstr>Basic Concept</vt:lpstr>
      <vt:lpstr>Basic Concept</vt:lpstr>
      <vt:lpstr>Standard Literature</vt:lpstr>
      <vt:lpstr>Assumption Difference</vt:lpstr>
      <vt:lpstr>Model</vt:lpstr>
      <vt:lpstr>Model</vt:lpstr>
      <vt:lpstr>Ratios</vt:lpstr>
      <vt:lpstr>Ratios</vt:lpstr>
      <vt:lpstr>Trading strategy</vt:lpstr>
      <vt:lpstr>Trading strategy</vt:lpstr>
      <vt:lpstr>Findings</vt:lpstr>
      <vt:lpstr>Comparison With constantinides</vt:lpstr>
      <vt:lpstr>Comparison with constantinides</vt:lpstr>
      <vt:lpstr>Comparison with Constantinides</vt:lpstr>
      <vt:lpstr>Bull &amp; Bear</vt:lpstr>
      <vt:lpstr>Conclusion</vt:lpstr>
      <vt:lpstr>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Liquidity Premia &amp; Transaction costs</dc:title>
  <dc:creator>Sijia Lou</dc:creator>
  <cp:lastModifiedBy>Lou, Sijia</cp:lastModifiedBy>
  <cp:revision>27</cp:revision>
  <dcterms:created xsi:type="dcterms:W3CDTF">2017-09-28T21:02:35Z</dcterms:created>
  <dcterms:modified xsi:type="dcterms:W3CDTF">2017-10-03T16:06:51Z</dcterms:modified>
</cp:coreProperties>
</file>